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3"/>
  </p:notesMasterIdLst>
  <p:sldIdLst>
    <p:sldId id="309" r:id="rId2"/>
    <p:sldId id="314" r:id="rId3"/>
    <p:sldId id="321" r:id="rId4"/>
    <p:sldId id="322" r:id="rId5"/>
    <p:sldId id="328" r:id="rId6"/>
    <p:sldId id="310" r:id="rId7"/>
    <p:sldId id="311" r:id="rId8"/>
    <p:sldId id="332" r:id="rId9"/>
    <p:sldId id="330" r:id="rId10"/>
    <p:sldId id="331" r:id="rId11"/>
    <p:sldId id="312" r:id="rId12"/>
    <p:sldId id="336" r:id="rId13"/>
    <p:sldId id="337" r:id="rId14"/>
    <p:sldId id="329" r:id="rId15"/>
    <p:sldId id="335" r:id="rId16"/>
    <p:sldId id="317" r:id="rId17"/>
    <p:sldId id="316" r:id="rId18"/>
    <p:sldId id="338" r:id="rId19"/>
    <p:sldId id="339" r:id="rId20"/>
    <p:sldId id="340" r:id="rId21"/>
    <p:sldId id="341" r:id="rId22"/>
    <p:sldId id="342" r:id="rId23"/>
    <p:sldId id="343" r:id="rId24"/>
    <p:sldId id="344" r:id="rId25"/>
    <p:sldId id="345" r:id="rId26"/>
    <p:sldId id="346" r:id="rId27"/>
    <p:sldId id="347" r:id="rId28"/>
    <p:sldId id="348" r:id="rId29"/>
    <p:sldId id="319" r:id="rId30"/>
    <p:sldId id="324" r:id="rId31"/>
    <p:sldId id="325" r:id="rId32"/>
    <p:sldId id="326" r:id="rId33"/>
    <p:sldId id="327" r:id="rId34"/>
    <p:sldId id="333" r:id="rId35"/>
    <p:sldId id="349" r:id="rId36"/>
    <p:sldId id="350" r:id="rId37"/>
    <p:sldId id="351" r:id="rId38"/>
    <p:sldId id="354" r:id="rId39"/>
    <p:sldId id="352" r:id="rId40"/>
    <p:sldId id="353" r:id="rId41"/>
    <p:sldId id="355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444" autoAdjust="0"/>
  </p:normalViewPr>
  <p:slideViewPr>
    <p:cSldViewPr snapToGrid="0" snapToObjects="1">
      <p:cViewPr>
        <p:scale>
          <a:sx n="92" d="100"/>
          <a:sy n="92" d="100"/>
        </p:scale>
        <p:origin x="-108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E6283B-D6CC-4E8E-BD04-4E6CB6062D5C}" type="datetimeFigureOut">
              <a:rPr lang="en-US" smtClean="0"/>
              <a:t>9/27/2016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554249-C3AD-4EC3-95A8-FBB7A3DF1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6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4249-C3AD-4EC3-95A8-FBB7A3DF1972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5446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4249-C3AD-4EC3-95A8-FBB7A3DF19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21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4249-C3AD-4EC3-95A8-FBB7A3DF19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21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4249-C3AD-4EC3-95A8-FBB7A3DF19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21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4249-C3AD-4EC3-95A8-FBB7A3DF19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21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4249-C3AD-4EC3-95A8-FBB7A3DF19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218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4249-C3AD-4EC3-95A8-FBB7A3DF19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218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4249-C3AD-4EC3-95A8-FBB7A3DF19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218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4249-C3AD-4EC3-95A8-FBB7A3DF19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218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4249-C3AD-4EC3-95A8-FBB7A3DF19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218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4249-C3AD-4EC3-95A8-FBB7A3DF19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21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4249-C3AD-4EC3-95A8-FBB7A3DF19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218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4249-C3AD-4EC3-95A8-FBB7A3DF19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218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4249-C3AD-4EC3-95A8-FBB7A3DF19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218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4249-C3AD-4EC3-95A8-FBB7A3DF19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218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4249-C3AD-4EC3-95A8-FBB7A3DF19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218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4249-C3AD-4EC3-95A8-FBB7A3DF19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218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4249-C3AD-4EC3-95A8-FBB7A3DF19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218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4249-C3AD-4EC3-95A8-FBB7A3DF19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218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4249-C3AD-4EC3-95A8-FBB7A3DF19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218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4249-C3AD-4EC3-95A8-FBB7A3DF19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218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4249-C3AD-4EC3-95A8-FBB7A3DF19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21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4249-C3AD-4EC3-95A8-FBB7A3DF19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218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4249-C3AD-4EC3-95A8-FBB7A3DF19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218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4249-C3AD-4EC3-95A8-FBB7A3DF19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218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4249-C3AD-4EC3-95A8-FBB7A3DF19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218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4249-C3AD-4EC3-95A8-FBB7A3DF19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218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4249-C3AD-4EC3-95A8-FBB7A3DF19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218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4249-C3AD-4EC3-95A8-FBB7A3DF19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218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4249-C3AD-4EC3-95A8-FBB7A3DF19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218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4249-C3AD-4EC3-95A8-FBB7A3DF19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218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4249-C3AD-4EC3-95A8-FBB7A3DF19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218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4249-C3AD-4EC3-95A8-FBB7A3DF19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21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4249-C3AD-4EC3-95A8-FBB7A3DF19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218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4249-C3AD-4EC3-95A8-FBB7A3DF19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218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4249-C3AD-4EC3-95A8-FBB7A3DF19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21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4249-C3AD-4EC3-95A8-FBB7A3DF19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21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4249-C3AD-4EC3-95A8-FBB7A3DF19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21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4249-C3AD-4EC3-95A8-FBB7A3DF19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21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4249-C3AD-4EC3-95A8-FBB7A3DF19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21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4249-C3AD-4EC3-95A8-FBB7A3DF19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21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 descr="ppt_cover_art_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6" descr="JGI_logo_horiz_RG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68" y="914400"/>
            <a:ext cx="5151437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5783263" cy="15716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300" y="2905125"/>
            <a:ext cx="5338173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5300" y="5335592"/>
            <a:ext cx="4376809" cy="79215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350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44F7D-9AAC-394B-8846-E4B87C82A680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‹#›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7161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6362"/>
            <a:ext cx="8229600" cy="4749801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9ECFC-F19A-6941-8599-9107C5B88818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‹#›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2438" y="1281113"/>
            <a:ext cx="8237537" cy="1588"/>
          </a:xfrm>
          <a:prstGeom prst="line">
            <a:avLst/>
          </a:prstGeom>
          <a:ln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838200"/>
            <a:ext cx="8229600" cy="342900"/>
          </a:xfrm>
        </p:spPr>
        <p:txBody>
          <a:bodyPr/>
          <a:lstStyle>
            <a:lvl1pPr>
              <a:buFontTx/>
              <a:buNone/>
              <a:defRPr sz="2000" b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6738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6364"/>
            <a:ext cx="3200400" cy="4749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6199" y="1376364"/>
            <a:ext cx="4800600" cy="4749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level5.25</a:t>
            </a:r>
          </a:p>
          <a:p>
            <a:pPr lvl="4"/>
            <a:endParaRPr lang="en-US" dirty="0" smtClean="0"/>
          </a:p>
          <a:p>
            <a:pPr lvl="4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0A0D4-BB04-864F-8C54-41CB4105AC4B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‹#›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5968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6364"/>
            <a:ext cx="4800600" cy="4749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9575" y="1376364"/>
            <a:ext cx="3200400" cy="4749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level5.25</a:t>
            </a:r>
          </a:p>
          <a:p>
            <a:pPr lvl="4"/>
            <a:endParaRPr lang="en-US" dirty="0" smtClean="0"/>
          </a:p>
          <a:p>
            <a:pPr lvl="4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C5976-8BD1-6348-B676-29BEDA7E7BE3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‹#›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2913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A2E40-6CED-F041-A3E9-444DF7D65DEC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‹#›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8863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4AA52-BE8C-5A42-93C5-E04636BDB864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‹#›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9291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800100"/>
          </a:xfrm>
          <a:prstGeom prst="rect">
            <a:avLst/>
          </a:prstGeom>
          <a:solidFill>
            <a:srgbClr val="44687D"/>
          </a:solidFill>
          <a:ln w="100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>
              <a:defRPr/>
            </a:pPr>
            <a:endParaRPr lang="en-US" kern="0">
              <a:solidFill>
                <a:sysClr val="window" lastClr="FFFFFF"/>
              </a:solidFill>
              <a:latin typeface="Arial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7086600" cy="800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6176"/>
            <a:ext cx="8229600" cy="4979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9716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588CA185-0C45-F145-A221-D3032A92A0CB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 dirty="0">
              <a:solidFill>
                <a:srgbClr val="343434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13912" y="6356350"/>
            <a:ext cx="56298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05460" y="6356350"/>
            <a:ext cx="581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‹#›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754813"/>
            <a:ext cx="9144000" cy="10318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7543800" y="228600"/>
            <a:ext cx="1600200" cy="685800"/>
          </a:xfrm>
          <a:custGeom>
            <a:avLst/>
            <a:gdLst>
              <a:gd name="connsiteX0" fmla="*/ 0 w 2222500"/>
              <a:gd name="connsiteY0" fmla="*/ 1110996 h 1110996"/>
              <a:gd name="connsiteX1" fmla="*/ 277749 w 2222500"/>
              <a:gd name="connsiteY1" fmla="*/ 0 h 1110996"/>
              <a:gd name="connsiteX2" fmla="*/ 2222500 w 2222500"/>
              <a:gd name="connsiteY2" fmla="*/ 0 h 1110996"/>
              <a:gd name="connsiteX3" fmla="*/ 1944751 w 2222500"/>
              <a:gd name="connsiteY3" fmla="*/ 1110996 h 1110996"/>
              <a:gd name="connsiteX4" fmla="*/ 0 w 2222500"/>
              <a:gd name="connsiteY4" fmla="*/ 1110996 h 1110996"/>
              <a:gd name="connsiteX0" fmla="*/ 0 w 2266950"/>
              <a:gd name="connsiteY0" fmla="*/ 1110996 h 1110996"/>
              <a:gd name="connsiteX1" fmla="*/ 277749 w 2266950"/>
              <a:gd name="connsiteY1" fmla="*/ 0 h 1110996"/>
              <a:gd name="connsiteX2" fmla="*/ 2222500 w 2266950"/>
              <a:gd name="connsiteY2" fmla="*/ 0 h 1110996"/>
              <a:gd name="connsiteX3" fmla="*/ 1944751 w 2266950"/>
              <a:gd name="connsiteY3" fmla="*/ 1110996 h 1110996"/>
              <a:gd name="connsiteX4" fmla="*/ 2266950 w 2266950"/>
              <a:gd name="connsiteY4" fmla="*/ 1110996 h 1110996"/>
              <a:gd name="connsiteX5" fmla="*/ 0 w 2266950"/>
              <a:gd name="connsiteY5" fmla="*/ 1110996 h 1110996"/>
              <a:gd name="connsiteX0" fmla="*/ 0 w 2266950"/>
              <a:gd name="connsiteY0" fmla="*/ 1110996 h 1110996"/>
              <a:gd name="connsiteX1" fmla="*/ 277749 w 2266950"/>
              <a:gd name="connsiteY1" fmla="*/ 0 h 1110996"/>
              <a:gd name="connsiteX2" fmla="*/ 2222500 w 2266950"/>
              <a:gd name="connsiteY2" fmla="*/ 0 h 1110996"/>
              <a:gd name="connsiteX3" fmla="*/ 2203450 w 2266950"/>
              <a:gd name="connsiteY3" fmla="*/ 1092200 h 1110996"/>
              <a:gd name="connsiteX4" fmla="*/ 1944751 w 2266950"/>
              <a:gd name="connsiteY4" fmla="*/ 1110996 h 1110996"/>
              <a:gd name="connsiteX5" fmla="*/ 2266950 w 2266950"/>
              <a:gd name="connsiteY5" fmla="*/ 1110996 h 1110996"/>
              <a:gd name="connsiteX6" fmla="*/ 0 w 2266950"/>
              <a:gd name="connsiteY6" fmla="*/ 1110996 h 1110996"/>
              <a:gd name="connsiteX0" fmla="*/ 0 w 2266950"/>
              <a:gd name="connsiteY0" fmla="*/ 1110996 h 1110996"/>
              <a:gd name="connsiteX1" fmla="*/ 277749 w 2266950"/>
              <a:gd name="connsiteY1" fmla="*/ 0 h 1110996"/>
              <a:gd name="connsiteX2" fmla="*/ 2222500 w 2266950"/>
              <a:gd name="connsiteY2" fmla="*/ 0 h 1110996"/>
              <a:gd name="connsiteX3" fmla="*/ 2203450 w 2266950"/>
              <a:gd name="connsiteY3" fmla="*/ 1092200 h 1110996"/>
              <a:gd name="connsiteX4" fmla="*/ 1944751 w 2266950"/>
              <a:gd name="connsiteY4" fmla="*/ 1110996 h 1110996"/>
              <a:gd name="connsiteX5" fmla="*/ 2266950 w 2266950"/>
              <a:gd name="connsiteY5" fmla="*/ 1110996 h 1110996"/>
              <a:gd name="connsiteX6" fmla="*/ 0 w 2266950"/>
              <a:gd name="connsiteY6" fmla="*/ 1110996 h 1110996"/>
              <a:gd name="connsiteX0" fmla="*/ 0 w 2266950"/>
              <a:gd name="connsiteY0" fmla="*/ 1110996 h 1110996"/>
              <a:gd name="connsiteX1" fmla="*/ 277749 w 2266950"/>
              <a:gd name="connsiteY1" fmla="*/ 0 h 1110996"/>
              <a:gd name="connsiteX2" fmla="*/ 2222500 w 2266950"/>
              <a:gd name="connsiteY2" fmla="*/ 0 h 1110996"/>
              <a:gd name="connsiteX3" fmla="*/ 2203450 w 2266950"/>
              <a:gd name="connsiteY3" fmla="*/ 1092200 h 1110996"/>
              <a:gd name="connsiteX4" fmla="*/ 2203450 w 2266950"/>
              <a:gd name="connsiteY4" fmla="*/ 1094063 h 1110996"/>
              <a:gd name="connsiteX5" fmla="*/ 1944751 w 2266950"/>
              <a:gd name="connsiteY5" fmla="*/ 1110996 h 1110996"/>
              <a:gd name="connsiteX6" fmla="*/ 2266950 w 2266950"/>
              <a:gd name="connsiteY6" fmla="*/ 1110996 h 1110996"/>
              <a:gd name="connsiteX7" fmla="*/ 0 w 2266950"/>
              <a:gd name="connsiteY7" fmla="*/ 1110996 h 1110996"/>
              <a:gd name="connsiteX0" fmla="*/ 0 w 2266950"/>
              <a:gd name="connsiteY0" fmla="*/ 1110996 h 1288175"/>
              <a:gd name="connsiteX1" fmla="*/ 277749 w 2266950"/>
              <a:gd name="connsiteY1" fmla="*/ 0 h 1288175"/>
              <a:gd name="connsiteX2" fmla="*/ 2222500 w 2266950"/>
              <a:gd name="connsiteY2" fmla="*/ 0 h 1288175"/>
              <a:gd name="connsiteX3" fmla="*/ 2203450 w 2266950"/>
              <a:gd name="connsiteY3" fmla="*/ 1092200 h 1288175"/>
              <a:gd name="connsiteX4" fmla="*/ 2203450 w 2266950"/>
              <a:gd name="connsiteY4" fmla="*/ 1094063 h 1288175"/>
              <a:gd name="connsiteX5" fmla="*/ 1944751 w 2266950"/>
              <a:gd name="connsiteY5" fmla="*/ 1110996 h 1288175"/>
              <a:gd name="connsiteX6" fmla="*/ 2266950 w 2266950"/>
              <a:gd name="connsiteY6" fmla="*/ 1110996 h 1288175"/>
              <a:gd name="connsiteX7" fmla="*/ 0 w 2266950"/>
              <a:gd name="connsiteY7" fmla="*/ 1110996 h 1288175"/>
              <a:gd name="connsiteX0" fmla="*/ 0 w 2266950"/>
              <a:gd name="connsiteY0" fmla="*/ 1110996 h 1288175"/>
              <a:gd name="connsiteX1" fmla="*/ 277749 w 2266950"/>
              <a:gd name="connsiteY1" fmla="*/ 0 h 1288175"/>
              <a:gd name="connsiteX2" fmla="*/ 2222500 w 2266950"/>
              <a:gd name="connsiteY2" fmla="*/ 0 h 1288175"/>
              <a:gd name="connsiteX3" fmla="*/ 2203450 w 2266950"/>
              <a:gd name="connsiteY3" fmla="*/ 1092200 h 1288175"/>
              <a:gd name="connsiteX4" fmla="*/ 2203450 w 2266950"/>
              <a:gd name="connsiteY4" fmla="*/ 1094063 h 1288175"/>
              <a:gd name="connsiteX5" fmla="*/ 1944751 w 2266950"/>
              <a:gd name="connsiteY5" fmla="*/ 1110996 h 1288175"/>
              <a:gd name="connsiteX6" fmla="*/ 2266950 w 2266950"/>
              <a:gd name="connsiteY6" fmla="*/ 1110996 h 1288175"/>
              <a:gd name="connsiteX7" fmla="*/ 0 w 2266950"/>
              <a:gd name="connsiteY7" fmla="*/ 1110996 h 1288175"/>
              <a:gd name="connsiteX0" fmla="*/ 0 w 2266950"/>
              <a:gd name="connsiteY0" fmla="*/ 1110996 h 1277366"/>
              <a:gd name="connsiteX1" fmla="*/ 277749 w 2266950"/>
              <a:gd name="connsiteY1" fmla="*/ 0 h 1277366"/>
              <a:gd name="connsiteX2" fmla="*/ 2222500 w 2266950"/>
              <a:gd name="connsiteY2" fmla="*/ 0 h 1277366"/>
              <a:gd name="connsiteX3" fmla="*/ 2203450 w 2266950"/>
              <a:gd name="connsiteY3" fmla="*/ 1092200 h 1277366"/>
              <a:gd name="connsiteX4" fmla="*/ 1944751 w 2266950"/>
              <a:gd name="connsiteY4" fmla="*/ 1110996 h 1277366"/>
              <a:gd name="connsiteX5" fmla="*/ 2266950 w 2266950"/>
              <a:gd name="connsiteY5" fmla="*/ 1110996 h 1277366"/>
              <a:gd name="connsiteX6" fmla="*/ 0 w 2266950"/>
              <a:gd name="connsiteY6" fmla="*/ 1110996 h 1277366"/>
              <a:gd name="connsiteX0" fmla="*/ 0 w 2266950"/>
              <a:gd name="connsiteY0" fmla="*/ 1110996 h 1110996"/>
              <a:gd name="connsiteX1" fmla="*/ 277749 w 2266950"/>
              <a:gd name="connsiteY1" fmla="*/ 0 h 1110996"/>
              <a:gd name="connsiteX2" fmla="*/ 2222500 w 2266950"/>
              <a:gd name="connsiteY2" fmla="*/ 0 h 1110996"/>
              <a:gd name="connsiteX3" fmla="*/ 1944751 w 2266950"/>
              <a:gd name="connsiteY3" fmla="*/ 1110996 h 1110996"/>
              <a:gd name="connsiteX4" fmla="*/ 2266950 w 2266950"/>
              <a:gd name="connsiteY4" fmla="*/ 1110996 h 1110996"/>
              <a:gd name="connsiteX5" fmla="*/ 0 w 2266950"/>
              <a:gd name="connsiteY5" fmla="*/ 1110996 h 1110996"/>
              <a:gd name="connsiteX0" fmla="*/ 0 w 2266950"/>
              <a:gd name="connsiteY0" fmla="*/ 1110996 h 1110996"/>
              <a:gd name="connsiteX1" fmla="*/ 277749 w 2266950"/>
              <a:gd name="connsiteY1" fmla="*/ 0 h 1110996"/>
              <a:gd name="connsiteX2" fmla="*/ 2222500 w 2266950"/>
              <a:gd name="connsiteY2" fmla="*/ 0 h 1110996"/>
              <a:gd name="connsiteX3" fmla="*/ 1944751 w 2266950"/>
              <a:gd name="connsiteY3" fmla="*/ 1110996 h 1110996"/>
              <a:gd name="connsiteX4" fmla="*/ 2266950 w 2266950"/>
              <a:gd name="connsiteY4" fmla="*/ 1110996 h 1110996"/>
              <a:gd name="connsiteX5" fmla="*/ 2152650 w 2266950"/>
              <a:gd name="connsiteY5" fmla="*/ 1106763 h 1110996"/>
              <a:gd name="connsiteX6" fmla="*/ 0 w 2266950"/>
              <a:gd name="connsiteY6" fmla="*/ 1110996 h 1110996"/>
              <a:gd name="connsiteX0" fmla="*/ 0 w 2266950"/>
              <a:gd name="connsiteY0" fmla="*/ 1113367 h 1113367"/>
              <a:gd name="connsiteX1" fmla="*/ 277749 w 2266950"/>
              <a:gd name="connsiteY1" fmla="*/ 2371 h 1113367"/>
              <a:gd name="connsiteX2" fmla="*/ 2222500 w 2266950"/>
              <a:gd name="connsiteY2" fmla="*/ 2371 h 1113367"/>
              <a:gd name="connsiteX3" fmla="*/ 2034116 w 2266950"/>
              <a:gd name="connsiteY3" fmla="*/ 0 h 1113367"/>
              <a:gd name="connsiteX4" fmla="*/ 1944751 w 2266950"/>
              <a:gd name="connsiteY4" fmla="*/ 1113367 h 1113367"/>
              <a:gd name="connsiteX5" fmla="*/ 2266950 w 2266950"/>
              <a:gd name="connsiteY5" fmla="*/ 1113367 h 1113367"/>
              <a:gd name="connsiteX6" fmla="*/ 2152650 w 2266950"/>
              <a:gd name="connsiteY6" fmla="*/ 1109134 h 1113367"/>
              <a:gd name="connsiteX7" fmla="*/ 0 w 2266950"/>
              <a:gd name="connsiteY7" fmla="*/ 1113367 h 1113367"/>
              <a:gd name="connsiteX0" fmla="*/ 0 w 2266950"/>
              <a:gd name="connsiteY0" fmla="*/ 1113367 h 1113367"/>
              <a:gd name="connsiteX1" fmla="*/ 277749 w 2266950"/>
              <a:gd name="connsiteY1" fmla="*/ 2371 h 1113367"/>
              <a:gd name="connsiteX2" fmla="*/ 2222500 w 2266950"/>
              <a:gd name="connsiteY2" fmla="*/ 2371 h 1113367"/>
              <a:gd name="connsiteX3" fmla="*/ 2034116 w 2266950"/>
              <a:gd name="connsiteY3" fmla="*/ 0 h 1113367"/>
              <a:gd name="connsiteX4" fmla="*/ 1953683 w 2266950"/>
              <a:gd name="connsiteY4" fmla="*/ 1 h 1113367"/>
              <a:gd name="connsiteX5" fmla="*/ 1944751 w 2266950"/>
              <a:gd name="connsiteY5" fmla="*/ 1113367 h 1113367"/>
              <a:gd name="connsiteX6" fmla="*/ 2266950 w 2266950"/>
              <a:gd name="connsiteY6" fmla="*/ 1113367 h 1113367"/>
              <a:gd name="connsiteX7" fmla="*/ 2152650 w 2266950"/>
              <a:gd name="connsiteY7" fmla="*/ 1109134 h 1113367"/>
              <a:gd name="connsiteX8" fmla="*/ 0 w 2266950"/>
              <a:gd name="connsiteY8" fmla="*/ 1113367 h 1113367"/>
              <a:gd name="connsiteX0" fmla="*/ 0 w 2222500"/>
              <a:gd name="connsiteY0" fmla="*/ 1113367 h 1113367"/>
              <a:gd name="connsiteX1" fmla="*/ 277749 w 2222500"/>
              <a:gd name="connsiteY1" fmla="*/ 2371 h 1113367"/>
              <a:gd name="connsiteX2" fmla="*/ 2222500 w 2222500"/>
              <a:gd name="connsiteY2" fmla="*/ 2371 h 1113367"/>
              <a:gd name="connsiteX3" fmla="*/ 2034116 w 2222500"/>
              <a:gd name="connsiteY3" fmla="*/ 0 h 1113367"/>
              <a:gd name="connsiteX4" fmla="*/ 1953683 w 2222500"/>
              <a:gd name="connsiteY4" fmla="*/ 1 h 1113367"/>
              <a:gd name="connsiteX5" fmla="*/ 1944751 w 2222500"/>
              <a:gd name="connsiteY5" fmla="*/ 1113367 h 1113367"/>
              <a:gd name="connsiteX6" fmla="*/ 2152650 w 2222500"/>
              <a:gd name="connsiteY6" fmla="*/ 1109134 h 1113367"/>
              <a:gd name="connsiteX7" fmla="*/ 0 w 2222500"/>
              <a:gd name="connsiteY7" fmla="*/ 1113367 h 1113367"/>
              <a:gd name="connsiteX0" fmla="*/ 0 w 2222500"/>
              <a:gd name="connsiteY0" fmla="*/ 1113367 h 1113367"/>
              <a:gd name="connsiteX1" fmla="*/ 277749 w 2222500"/>
              <a:gd name="connsiteY1" fmla="*/ 2371 h 1113367"/>
              <a:gd name="connsiteX2" fmla="*/ 2222500 w 2222500"/>
              <a:gd name="connsiteY2" fmla="*/ 2371 h 1113367"/>
              <a:gd name="connsiteX3" fmla="*/ 2034116 w 2222500"/>
              <a:gd name="connsiteY3" fmla="*/ 0 h 1113367"/>
              <a:gd name="connsiteX4" fmla="*/ 1953683 w 2222500"/>
              <a:gd name="connsiteY4" fmla="*/ 1 h 1113367"/>
              <a:gd name="connsiteX5" fmla="*/ 1944751 w 2222500"/>
              <a:gd name="connsiteY5" fmla="*/ 1113367 h 1113367"/>
              <a:gd name="connsiteX6" fmla="*/ 0 w 2222500"/>
              <a:gd name="connsiteY6" fmla="*/ 1113367 h 1113367"/>
              <a:gd name="connsiteX0" fmla="*/ 0 w 2034116"/>
              <a:gd name="connsiteY0" fmla="*/ 1113367 h 1113367"/>
              <a:gd name="connsiteX1" fmla="*/ 277749 w 2034116"/>
              <a:gd name="connsiteY1" fmla="*/ 2371 h 1113367"/>
              <a:gd name="connsiteX2" fmla="*/ 2034116 w 2034116"/>
              <a:gd name="connsiteY2" fmla="*/ 0 h 1113367"/>
              <a:gd name="connsiteX3" fmla="*/ 1953683 w 2034116"/>
              <a:gd name="connsiteY3" fmla="*/ 1 h 1113367"/>
              <a:gd name="connsiteX4" fmla="*/ 1944751 w 2034116"/>
              <a:gd name="connsiteY4" fmla="*/ 1113367 h 1113367"/>
              <a:gd name="connsiteX5" fmla="*/ 0 w 2034116"/>
              <a:gd name="connsiteY5" fmla="*/ 1113367 h 1113367"/>
              <a:gd name="connsiteX0" fmla="*/ 0 w 1953683"/>
              <a:gd name="connsiteY0" fmla="*/ 1113366 h 1113366"/>
              <a:gd name="connsiteX1" fmla="*/ 277749 w 1953683"/>
              <a:gd name="connsiteY1" fmla="*/ 2370 h 1113366"/>
              <a:gd name="connsiteX2" fmla="*/ 1953683 w 1953683"/>
              <a:gd name="connsiteY2" fmla="*/ 0 h 1113366"/>
              <a:gd name="connsiteX3" fmla="*/ 1944751 w 1953683"/>
              <a:gd name="connsiteY3" fmla="*/ 1113366 h 1113366"/>
              <a:gd name="connsiteX4" fmla="*/ 0 w 1953683"/>
              <a:gd name="connsiteY4" fmla="*/ 1113366 h 111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3683" h="1113366">
                <a:moveTo>
                  <a:pt x="0" y="1113366"/>
                </a:moveTo>
                <a:lnTo>
                  <a:pt x="277749" y="2370"/>
                </a:lnTo>
                <a:lnTo>
                  <a:pt x="1953683" y="0"/>
                </a:lnTo>
                <a:cubicBezTo>
                  <a:pt x="1950706" y="371122"/>
                  <a:pt x="1947728" y="742244"/>
                  <a:pt x="1944751" y="1113366"/>
                </a:cubicBezTo>
                <a:lnTo>
                  <a:pt x="0" y="1113366"/>
                </a:lnTo>
                <a:close/>
              </a:path>
            </a:pathLst>
          </a:custGeom>
          <a:solidFill>
            <a:sysClr val="window" lastClr="FFFFFF"/>
          </a:solidFill>
          <a:ln w="100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>
              <a:defRPr/>
            </a:pPr>
            <a:endParaRPr lang="en-US" kern="0">
              <a:solidFill>
                <a:sysClr val="window" lastClr="FFFFFF"/>
              </a:solidFill>
              <a:latin typeface="Arial"/>
            </a:endParaRPr>
          </a:p>
        </p:txBody>
      </p:sp>
      <p:pic>
        <p:nvPicPr>
          <p:cNvPr id="15" name="Picture 14" descr="JGI_logo_stacked_RGB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338" y="287338"/>
            <a:ext cx="11303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8102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Arial"/>
        <a:buChar char="•"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2"/>
        </a:buClr>
        <a:buFont typeface="Lucida Grande"/>
        <a:buChar char="-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755674"/>
            <a:ext cx="5499724" cy="173214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 smtClean="0"/>
              <a:t>Introduction to </a:t>
            </a:r>
            <a:br>
              <a:rPr lang="en-US" sz="4000" dirty="0" smtClean="0"/>
            </a:br>
            <a:r>
              <a:rPr lang="en-US" sz="4000" dirty="0" smtClean="0"/>
              <a:t>Metagenome Analysis and Tools in IMG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245332" y="4487823"/>
            <a:ext cx="5844657" cy="2134867"/>
          </a:xfrm>
        </p:spPr>
        <p:txBody>
          <a:bodyPr>
            <a:normAutofit/>
          </a:bodyPr>
          <a:lstStyle/>
          <a:p>
            <a:pPr algn="ctr"/>
            <a:endParaRPr lang="en-US" sz="2400" dirty="0" smtClean="0"/>
          </a:p>
          <a:p>
            <a:pPr algn="ctr"/>
            <a:r>
              <a:rPr lang="en-US" sz="2400" dirty="0" smtClean="0"/>
              <a:t>Emiley Eloe-Fadrosh </a:t>
            </a:r>
          </a:p>
          <a:p>
            <a:pPr algn="ctr"/>
            <a:r>
              <a:rPr lang="en-US" sz="2400" dirty="0" err="1" smtClean="0"/>
              <a:t>eaeloefadrosh@lbl.gov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4637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5" y="0"/>
            <a:ext cx="7643294" cy="800100"/>
          </a:xfrm>
        </p:spPr>
        <p:txBody>
          <a:bodyPr>
            <a:normAutofit/>
          </a:bodyPr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10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solidFill>
            <a:schemeClr val="bg1"/>
          </a:solidFill>
        </p:spPr>
        <p:txBody>
          <a:bodyPr/>
          <a:lstStyle/>
          <a:p>
            <a:fld id="{9FA4F563-5D7E-C24F-8DF0-355C4BD23FF4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 dirty="0">
              <a:solidFill>
                <a:srgbClr val="343434"/>
              </a:solidFill>
              <a:latin typeface="Arial"/>
            </a:endParaRPr>
          </a:p>
        </p:txBody>
      </p:sp>
      <p:pic>
        <p:nvPicPr>
          <p:cNvPr id="3" name="Picture 2" descr="Screen Shot 2016-09-22 at 9.21.4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35" y="951953"/>
            <a:ext cx="7738126" cy="576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57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5" y="0"/>
            <a:ext cx="7643294" cy="800100"/>
          </a:xfrm>
        </p:spPr>
        <p:txBody>
          <a:bodyPr>
            <a:normAutofit/>
          </a:bodyPr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11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solidFill>
            <a:schemeClr val="bg1"/>
          </a:solidFill>
        </p:spPr>
        <p:txBody>
          <a:bodyPr/>
          <a:lstStyle/>
          <a:p>
            <a:fld id="{9FA4F563-5D7E-C24F-8DF0-355C4BD23FF4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 dirty="0">
              <a:solidFill>
                <a:srgbClr val="343434"/>
              </a:solidFill>
              <a:latin typeface="Arial"/>
            </a:endParaRPr>
          </a:p>
        </p:txBody>
      </p:sp>
      <p:pic>
        <p:nvPicPr>
          <p:cNvPr id="10" name="Picture 9" descr="Screen Shot 2016-06-01 at 8.59.2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5" y="887003"/>
            <a:ext cx="6336569" cy="587618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624781" y="1678342"/>
            <a:ext cx="7306690" cy="1200329"/>
            <a:chOff x="1624781" y="1678342"/>
            <a:chExt cx="7306690" cy="1200329"/>
          </a:xfrm>
        </p:grpSpPr>
        <p:sp>
          <p:nvSpPr>
            <p:cNvPr id="12" name="Rectangle 11"/>
            <p:cNvSpPr/>
            <p:nvPr/>
          </p:nvSpPr>
          <p:spPr>
            <a:xfrm>
              <a:off x="1624781" y="1920935"/>
              <a:ext cx="726159" cy="27278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6350424" y="1678342"/>
              <a:ext cx="2581047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Scaffold Distribution:</a:t>
              </a:r>
            </a:p>
            <a:p>
              <a:pPr marL="285750" lvl="0" indent="-285750">
                <a:buFont typeface="Lucida Grande"/>
                <a:buChar char="➤"/>
              </a:pPr>
              <a:r>
                <a:rPr lang="en-US" b="1" dirty="0">
                  <a:solidFill>
                    <a:srgbClr val="FF0000"/>
                  </a:solidFill>
                </a:rPr>
                <a:t> </a:t>
              </a:r>
              <a:r>
                <a:rPr lang="en-US" i="1" dirty="0" smtClean="0">
                  <a:solidFill>
                    <a:srgbClr val="FF0000"/>
                  </a:solidFill>
                </a:rPr>
                <a:t>Gene Count</a:t>
              </a:r>
            </a:p>
            <a:p>
              <a:pPr marL="285750" lvl="0" indent="-285750">
                <a:buFont typeface="Lucida Grande"/>
                <a:buChar char="➤"/>
              </a:pPr>
              <a:r>
                <a:rPr lang="en-US" i="1" dirty="0" smtClean="0">
                  <a:solidFill>
                    <a:srgbClr val="FF0000"/>
                  </a:solidFill>
                </a:rPr>
                <a:t>Sequence Length</a:t>
              </a:r>
              <a:endParaRPr lang="en-US" i="1" dirty="0">
                <a:solidFill>
                  <a:srgbClr val="FF0000"/>
                </a:solidFill>
              </a:endParaRPr>
            </a:p>
            <a:p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624781" y="2588714"/>
            <a:ext cx="7306690" cy="452123"/>
            <a:chOff x="1624781" y="1920935"/>
            <a:chExt cx="7306690" cy="452123"/>
          </a:xfrm>
        </p:grpSpPr>
        <p:sp>
          <p:nvSpPr>
            <p:cNvPr id="15" name="Rectangle 14"/>
            <p:cNvSpPr/>
            <p:nvPr/>
          </p:nvSpPr>
          <p:spPr>
            <a:xfrm>
              <a:off x="1624781" y="1920935"/>
              <a:ext cx="726159" cy="27278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350424" y="2003726"/>
              <a:ext cx="25810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CRISPR information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14859" y="3051333"/>
            <a:ext cx="8616612" cy="1512194"/>
            <a:chOff x="314859" y="1376973"/>
            <a:chExt cx="8616612" cy="1512194"/>
          </a:xfrm>
        </p:grpSpPr>
        <p:sp>
          <p:nvSpPr>
            <p:cNvPr id="18" name="Rectangle 17"/>
            <p:cNvSpPr/>
            <p:nvPr/>
          </p:nvSpPr>
          <p:spPr>
            <a:xfrm>
              <a:off x="314859" y="1376973"/>
              <a:ext cx="2036082" cy="151219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350424" y="1678342"/>
              <a:ext cx="2581047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Ribosomal genes:</a:t>
              </a:r>
            </a:p>
            <a:p>
              <a:pPr marL="285750" lvl="0" indent="-285750">
                <a:buFont typeface="Lucida Grande"/>
                <a:buChar char="➤"/>
              </a:pPr>
              <a:r>
                <a:rPr lang="en-US" b="1" dirty="0">
                  <a:solidFill>
                    <a:srgbClr val="FF0000"/>
                  </a:solidFill>
                </a:rPr>
                <a:t> </a:t>
              </a:r>
              <a:r>
                <a:rPr lang="en-US" i="1" dirty="0" smtClean="0">
                  <a:solidFill>
                    <a:srgbClr val="FF0000"/>
                  </a:solidFill>
                </a:rPr>
                <a:t>rRNA information</a:t>
              </a:r>
            </a:p>
            <a:p>
              <a:pPr marL="285750" lvl="0" indent="-285750">
                <a:buFont typeface="Lucida Grande"/>
                <a:buChar char="➤"/>
              </a:pPr>
              <a:r>
                <a:rPr lang="en-US" i="1" dirty="0" err="1" smtClean="0">
                  <a:solidFill>
                    <a:srgbClr val="FF0000"/>
                  </a:solidFill>
                </a:rPr>
                <a:t>tRNA</a:t>
              </a:r>
              <a:r>
                <a:rPr lang="en-US" i="1" dirty="0" smtClean="0">
                  <a:solidFill>
                    <a:srgbClr val="FF0000"/>
                  </a:solidFill>
                </a:rPr>
                <a:t> genes</a:t>
              </a:r>
              <a:endParaRPr lang="en-US" i="1" dirty="0">
                <a:solidFill>
                  <a:srgbClr val="FF0000"/>
                </a:solidFill>
              </a:endParaRPr>
            </a:p>
            <a:p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14859" y="4553031"/>
            <a:ext cx="8753050" cy="1629272"/>
            <a:chOff x="1624781" y="1829045"/>
            <a:chExt cx="8753050" cy="1629272"/>
          </a:xfrm>
        </p:grpSpPr>
        <p:sp>
          <p:nvSpPr>
            <p:cNvPr id="21" name="Rectangle 20"/>
            <p:cNvSpPr/>
            <p:nvPr/>
          </p:nvSpPr>
          <p:spPr>
            <a:xfrm>
              <a:off x="1624781" y="1920935"/>
              <a:ext cx="2036082" cy="15373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565100" y="1829045"/>
              <a:ext cx="2812731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Protein coding genes:</a:t>
              </a:r>
            </a:p>
            <a:p>
              <a:pPr marL="285750" lvl="0" indent="-285750">
                <a:buFont typeface="Lucida Grande"/>
                <a:buChar char="➤"/>
              </a:pPr>
              <a:r>
                <a:rPr lang="en-US" b="1" dirty="0">
                  <a:solidFill>
                    <a:srgbClr val="FF0000"/>
                  </a:solidFill>
                </a:rPr>
                <a:t> </a:t>
              </a:r>
              <a:r>
                <a:rPr lang="en-US" i="1" dirty="0" smtClean="0">
                  <a:solidFill>
                    <a:srgbClr val="FF0000"/>
                  </a:solidFill>
                </a:rPr>
                <a:t>Functional annotation information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570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6-09-23 at 2.25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5" y="905493"/>
            <a:ext cx="9144000" cy="39619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5" y="0"/>
            <a:ext cx="7643294" cy="800100"/>
          </a:xfrm>
        </p:spPr>
        <p:txBody>
          <a:bodyPr>
            <a:normAutofit/>
          </a:bodyPr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12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solidFill>
            <a:schemeClr val="bg1"/>
          </a:solidFill>
        </p:spPr>
        <p:txBody>
          <a:bodyPr/>
          <a:lstStyle/>
          <a:p>
            <a:fld id="{9FA4F563-5D7E-C24F-8DF0-355C4BD23FF4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 dirty="0">
              <a:solidFill>
                <a:srgbClr val="343434"/>
              </a:solidFill>
              <a:latin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195945" y="1022530"/>
            <a:ext cx="3683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343434"/>
                </a:solidFill>
              </a:rPr>
              <a:t>Ribosomal genes:</a:t>
            </a:r>
          </a:p>
          <a:p>
            <a:pPr marL="285750" lvl="0" indent="-285750">
              <a:buFont typeface="Lucida Grande"/>
              <a:buChar char="➤"/>
            </a:pPr>
            <a:r>
              <a:rPr lang="en-US" b="1" dirty="0">
                <a:solidFill>
                  <a:srgbClr val="343434"/>
                </a:solidFill>
              </a:rPr>
              <a:t> </a:t>
            </a:r>
            <a:r>
              <a:rPr lang="en-US" i="1" dirty="0" smtClean="0">
                <a:solidFill>
                  <a:srgbClr val="343434"/>
                </a:solidFill>
              </a:rPr>
              <a:t>rRNA information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237675" y="2819609"/>
            <a:ext cx="7449124" cy="3214080"/>
            <a:chOff x="1237675" y="2819609"/>
            <a:chExt cx="7449124" cy="3214080"/>
          </a:xfrm>
        </p:grpSpPr>
        <p:pic>
          <p:nvPicPr>
            <p:cNvPr id="11" name="Picture 10" descr="Screen Shot 2016-09-23 at 2.27.57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7675" y="2819609"/>
              <a:ext cx="7276400" cy="3214080"/>
            </a:xfrm>
            <a:prstGeom prst="rect">
              <a:avLst/>
            </a:prstGeom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9" name="Rectangle 8"/>
            <p:cNvSpPr/>
            <p:nvPr/>
          </p:nvSpPr>
          <p:spPr>
            <a:xfrm>
              <a:off x="4646985" y="3515477"/>
              <a:ext cx="403981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0" indent="-285750">
                <a:buFont typeface="Lucida Grande"/>
                <a:buChar char="➤"/>
              </a:pPr>
              <a:r>
                <a:rPr lang="en-US" b="1" dirty="0">
                  <a:solidFill>
                    <a:srgbClr val="343434"/>
                  </a:solidFill>
                </a:rPr>
                <a:t> </a:t>
              </a:r>
              <a:r>
                <a:rPr lang="en-US" i="1" dirty="0" smtClean="0">
                  <a:solidFill>
                    <a:srgbClr val="343434"/>
                  </a:solidFill>
                </a:rPr>
                <a:t>Search for rRNA across isolate genomes or </a:t>
              </a:r>
              <a:r>
                <a:rPr lang="en-US" i="1" dirty="0" err="1" smtClean="0">
                  <a:solidFill>
                    <a:srgbClr val="343434"/>
                  </a:solidFill>
                </a:rPr>
                <a:t>metagneomes</a:t>
              </a:r>
              <a:endParaRPr lang="en-US" i="1" dirty="0">
                <a:solidFill>
                  <a:srgbClr val="34343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765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5" y="0"/>
            <a:ext cx="7643294" cy="800100"/>
          </a:xfrm>
        </p:spPr>
        <p:txBody>
          <a:bodyPr>
            <a:normAutofit/>
          </a:bodyPr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13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solidFill>
            <a:schemeClr val="bg1"/>
          </a:solidFill>
        </p:spPr>
        <p:txBody>
          <a:bodyPr/>
          <a:lstStyle/>
          <a:p>
            <a:fld id="{9FA4F563-5D7E-C24F-8DF0-355C4BD23FF4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 dirty="0">
              <a:solidFill>
                <a:srgbClr val="343434"/>
              </a:solidFill>
              <a:latin typeface="Arial"/>
            </a:endParaRPr>
          </a:p>
        </p:txBody>
      </p:sp>
      <p:pic>
        <p:nvPicPr>
          <p:cNvPr id="8" name="Picture 7" descr="Screen Shot 2016-09-23 at 2.22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62" y="847317"/>
            <a:ext cx="5912754" cy="5866197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258782" y="3610585"/>
            <a:ext cx="47356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Protein coding genes:</a:t>
            </a:r>
          </a:p>
          <a:p>
            <a:pPr marL="285750" lvl="0" indent="-285750">
              <a:buFont typeface="Lucida Grande"/>
              <a:buChar char="➤"/>
            </a:pPr>
            <a:r>
              <a:rPr lang="en-US" b="1" dirty="0"/>
              <a:t> </a:t>
            </a:r>
            <a:r>
              <a:rPr lang="en-US" i="1" dirty="0" smtClean="0"/>
              <a:t>Functional annotation information</a:t>
            </a:r>
          </a:p>
        </p:txBody>
      </p:sp>
    </p:spTree>
    <p:extLst>
      <p:ext uri="{BB962C8B-B14F-4D97-AF65-F5344CB8AC3E}">
        <p14:creationId xmlns:p14="http://schemas.microsoft.com/office/powerpoint/2010/main" val="20450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5" y="0"/>
            <a:ext cx="7643294" cy="800100"/>
          </a:xfrm>
        </p:spPr>
        <p:txBody>
          <a:bodyPr>
            <a:normAutofit/>
          </a:bodyPr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14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solidFill>
            <a:schemeClr val="bg1"/>
          </a:solidFill>
        </p:spPr>
        <p:txBody>
          <a:bodyPr/>
          <a:lstStyle/>
          <a:p>
            <a:fld id="{9FA4F563-5D7E-C24F-8DF0-355C4BD23FF4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 dirty="0">
              <a:solidFill>
                <a:srgbClr val="343434"/>
              </a:solidFill>
              <a:latin typeface="Arial"/>
            </a:endParaRPr>
          </a:p>
        </p:txBody>
      </p:sp>
      <p:pic>
        <p:nvPicPr>
          <p:cNvPr id="9" name="Picture 8" descr="Screen Shot 2016-06-01 at 8.57.4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009" y="887003"/>
            <a:ext cx="4768991" cy="5834472"/>
          </a:xfrm>
          <a:prstGeom prst="rect">
            <a:avLst/>
          </a:prstGeom>
        </p:spPr>
      </p:pic>
      <p:pic>
        <p:nvPicPr>
          <p:cNvPr id="11" name="Picture 10" descr="Screen Shot 2016-06-01 at 9.00.29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16" y="887003"/>
            <a:ext cx="3709502" cy="579395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14859" y="4125034"/>
            <a:ext cx="1599053" cy="23091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14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5" y="0"/>
            <a:ext cx="7643294" cy="800100"/>
          </a:xfrm>
        </p:spPr>
        <p:txBody>
          <a:bodyPr>
            <a:normAutofit/>
          </a:bodyPr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15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solidFill>
            <a:schemeClr val="bg1"/>
          </a:solidFill>
        </p:spPr>
        <p:txBody>
          <a:bodyPr/>
          <a:lstStyle/>
          <a:p>
            <a:fld id="{9FA4F563-5D7E-C24F-8DF0-355C4BD23FF4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 dirty="0">
              <a:solidFill>
                <a:srgbClr val="343434"/>
              </a:solidFill>
              <a:latin typeface="Arial"/>
            </a:endParaRPr>
          </a:p>
        </p:txBody>
      </p:sp>
      <p:pic>
        <p:nvPicPr>
          <p:cNvPr id="11" name="Picture 10" descr="Screen Shot 2016-06-01 at 9.00.2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16" y="887003"/>
            <a:ext cx="3709502" cy="579395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14859" y="4954239"/>
            <a:ext cx="1599053" cy="23091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3243221" y="1403127"/>
            <a:ext cx="5904786" cy="5096159"/>
            <a:chOff x="13855" y="800099"/>
            <a:chExt cx="9008025" cy="5921375"/>
          </a:xfrm>
        </p:grpSpPr>
        <p:pic>
          <p:nvPicPr>
            <p:cNvPr id="12" name="Picture 11" descr="Screen Shot 2016-06-01 at 9.11.45 A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55" y="800099"/>
              <a:ext cx="5097923" cy="5921375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50491" y="1221099"/>
              <a:ext cx="5061287" cy="15874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27183" y="1039110"/>
              <a:ext cx="429469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en-US" sz="2400" dirty="0" err="1" smtClean="0">
                  <a:solidFill>
                    <a:srgbClr val="FF0000"/>
                  </a:solidFill>
                </a:rPr>
                <a:t>Euryarchaeota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0491" y="1616542"/>
              <a:ext cx="5061287" cy="15874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727183" y="1434553"/>
              <a:ext cx="429469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en-US" sz="2400" dirty="0" err="1" smtClean="0">
                  <a:solidFill>
                    <a:srgbClr val="FF0000"/>
                  </a:solidFill>
                </a:rPr>
                <a:t>Actinobacteria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3588" y="3876752"/>
              <a:ext cx="5061287" cy="15874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710280" y="3694763"/>
              <a:ext cx="429469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en-US" sz="2400" dirty="0" err="1" smtClean="0">
                  <a:solidFill>
                    <a:srgbClr val="FF0000"/>
                  </a:solidFill>
                </a:rPr>
                <a:t>Firmicutes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3588" y="5616582"/>
              <a:ext cx="5061287" cy="15874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710280" y="5434593"/>
              <a:ext cx="429469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en-US" sz="2400" dirty="0" err="1" smtClean="0">
                  <a:solidFill>
                    <a:srgbClr val="FF0000"/>
                  </a:solidFill>
                </a:rPr>
                <a:t>Proteobacteria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3588" y="2954585"/>
              <a:ext cx="5061287" cy="15874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710280" y="2772596"/>
              <a:ext cx="429469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en-US" sz="2400" dirty="0" smtClean="0">
                  <a:solidFill>
                    <a:srgbClr val="FF0000"/>
                  </a:solidFill>
                </a:rPr>
                <a:t>Chloroflexi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087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5" y="0"/>
            <a:ext cx="7643294" cy="800100"/>
          </a:xfrm>
        </p:spPr>
        <p:txBody>
          <a:bodyPr>
            <a:normAutofit/>
          </a:bodyPr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16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solidFill>
            <a:schemeClr val="bg1"/>
          </a:solidFill>
        </p:spPr>
        <p:txBody>
          <a:bodyPr/>
          <a:lstStyle/>
          <a:p>
            <a:fld id="{9FA4F563-5D7E-C24F-8DF0-355C4BD23FF4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 dirty="0">
              <a:solidFill>
                <a:srgbClr val="343434"/>
              </a:solidFill>
              <a:latin typeface="Arial"/>
            </a:endParaRPr>
          </a:p>
        </p:txBody>
      </p:sp>
      <p:pic>
        <p:nvPicPr>
          <p:cNvPr id="7" name="Picture 6" descr="Screen Shot 2016-06-01 at 9.41.1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60" y="854507"/>
            <a:ext cx="5143077" cy="5866968"/>
          </a:xfrm>
          <a:prstGeom prst="rect">
            <a:avLst/>
          </a:prstGeom>
        </p:spPr>
      </p:pic>
      <p:pic>
        <p:nvPicPr>
          <p:cNvPr id="9" name="Picture 8" descr="Screen Shot 2016-06-01 at 9.52.0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608" y="878929"/>
            <a:ext cx="4904191" cy="591328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7223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5" y="0"/>
            <a:ext cx="7643294" cy="800100"/>
          </a:xfrm>
        </p:spPr>
        <p:txBody>
          <a:bodyPr>
            <a:normAutofit/>
          </a:bodyPr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17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solidFill>
            <a:schemeClr val="bg1"/>
          </a:solidFill>
        </p:spPr>
        <p:txBody>
          <a:bodyPr/>
          <a:lstStyle/>
          <a:p>
            <a:fld id="{9FA4F563-5D7E-C24F-8DF0-355C4BD23FF4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 dirty="0">
              <a:solidFill>
                <a:srgbClr val="343434"/>
              </a:solidFill>
              <a:latin typeface="Arial"/>
            </a:endParaRPr>
          </a:p>
        </p:txBody>
      </p:sp>
      <p:pic>
        <p:nvPicPr>
          <p:cNvPr id="8" name="Picture 7" descr="Screen Shot 2016-09-23 at 2.20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7" y="873672"/>
            <a:ext cx="7391060" cy="537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29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5" y="0"/>
            <a:ext cx="7643294" cy="800100"/>
          </a:xfrm>
        </p:spPr>
        <p:txBody>
          <a:bodyPr>
            <a:normAutofit/>
          </a:bodyPr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18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solidFill>
            <a:schemeClr val="bg1"/>
          </a:solidFill>
        </p:spPr>
        <p:txBody>
          <a:bodyPr/>
          <a:lstStyle/>
          <a:p>
            <a:fld id="{9FA4F563-5D7E-C24F-8DF0-355C4BD23FF4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 dirty="0">
              <a:solidFill>
                <a:srgbClr val="343434"/>
              </a:solidFill>
              <a:latin typeface="Arial"/>
            </a:endParaRPr>
          </a:p>
        </p:txBody>
      </p:sp>
      <p:pic>
        <p:nvPicPr>
          <p:cNvPr id="8" name="Picture 7" descr="Screen Shot 2016-09-23 at 2.20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7" y="873672"/>
            <a:ext cx="7391060" cy="5371607"/>
          </a:xfrm>
          <a:prstGeom prst="rect">
            <a:avLst/>
          </a:prstGeom>
        </p:spPr>
      </p:pic>
      <p:pic>
        <p:nvPicPr>
          <p:cNvPr id="3" name="Picture 2" descr="Screen Shot 2016-09-23 at 2.21.3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27" y="2789339"/>
            <a:ext cx="8229600" cy="749300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4416176" y="1748435"/>
            <a:ext cx="3749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buFont typeface="Lucida Grande"/>
              <a:buChar char="➤"/>
            </a:pPr>
            <a:r>
              <a:rPr lang="en-US" b="1" dirty="0">
                <a:solidFill>
                  <a:srgbClr val="343434"/>
                </a:solidFill>
              </a:rPr>
              <a:t> </a:t>
            </a:r>
            <a:r>
              <a:rPr lang="en-US" i="1" dirty="0" smtClean="0">
                <a:solidFill>
                  <a:srgbClr val="343434"/>
                </a:solidFill>
              </a:rPr>
              <a:t>Add functions of interest to cart</a:t>
            </a:r>
            <a:endParaRPr lang="en-US" i="1" dirty="0">
              <a:solidFill>
                <a:srgbClr val="3434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00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6-09-23 at 2.32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2411"/>
            <a:ext cx="9144000" cy="4731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5" y="0"/>
            <a:ext cx="7643294" cy="800100"/>
          </a:xfrm>
        </p:spPr>
        <p:txBody>
          <a:bodyPr>
            <a:normAutofit/>
          </a:bodyPr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19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solidFill>
            <a:schemeClr val="bg1"/>
          </a:solidFill>
        </p:spPr>
        <p:txBody>
          <a:bodyPr/>
          <a:lstStyle/>
          <a:p>
            <a:fld id="{9FA4F563-5D7E-C24F-8DF0-355C4BD23FF4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 dirty="0">
              <a:solidFill>
                <a:srgbClr val="343434"/>
              </a:solidFill>
              <a:latin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81655" y="2297290"/>
            <a:ext cx="33973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Lucida Grande"/>
              <a:buChar char="➤"/>
            </a:pPr>
            <a:r>
              <a:rPr lang="en-US" b="1" dirty="0">
                <a:solidFill>
                  <a:srgbClr val="343434"/>
                </a:solidFill>
              </a:rPr>
              <a:t> </a:t>
            </a:r>
            <a:r>
              <a:rPr lang="en-US" i="1" dirty="0" smtClean="0">
                <a:solidFill>
                  <a:srgbClr val="343434"/>
                </a:solidFill>
              </a:rPr>
              <a:t>View selected Functions vs. Metagenomes</a:t>
            </a:r>
          </a:p>
        </p:txBody>
      </p:sp>
    </p:spTree>
    <p:extLst>
      <p:ext uri="{BB962C8B-B14F-4D97-AF65-F5344CB8AC3E}">
        <p14:creationId xmlns:p14="http://schemas.microsoft.com/office/powerpoint/2010/main" val="299899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1" y="0"/>
            <a:ext cx="7432249" cy="800100"/>
          </a:xfrm>
        </p:spPr>
        <p:txBody>
          <a:bodyPr>
            <a:normAutofit/>
          </a:bodyPr>
          <a:lstStyle/>
          <a:p>
            <a:r>
              <a:rPr lang="en-US" dirty="0" err="1"/>
              <a:t>i</a:t>
            </a:r>
            <a:r>
              <a:rPr lang="en-US" dirty="0" err="1" smtClean="0"/>
              <a:t>mg.jgi.doe.gov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2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solidFill>
            <a:schemeClr val="bg1"/>
          </a:solidFill>
        </p:spPr>
        <p:txBody>
          <a:bodyPr/>
          <a:lstStyle/>
          <a:p>
            <a:fld id="{9FA4F563-5D7E-C24F-8DF0-355C4BD23FF4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 dirty="0">
              <a:solidFill>
                <a:srgbClr val="343434"/>
              </a:solidFill>
              <a:latin typeface="Arial"/>
            </a:endParaRPr>
          </a:p>
        </p:txBody>
      </p:sp>
      <p:pic>
        <p:nvPicPr>
          <p:cNvPr id="3" name="Picture 2" descr="Screen Shot 2016-09-13 at 8.32.2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51" y="891003"/>
            <a:ext cx="8209898" cy="584477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978485" y="3333427"/>
            <a:ext cx="1150333" cy="38420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598799" y="1657832"/>
            <a:ext cx="7883250" cy="4592790"/>
            <a:chOff x="598799" y="1657832"/>
            <a:chExt cx="7883250" cy="4592790"/>
          </a:xfrm>
        </p:grpSpPr>
        <p:pic>
          <p:nvPicPr>
            <p:cNvPr id="8" name="Picture 7" descr="Screen Shot 2016-09-13 at 8.34.06 A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799" y="1657832"/>
              <a:ext cx="7883250" cy="4592790"/>
            </a:xfrm>
            <a:prstGeom prst="rect">
              <a:avLst/>
            </a:prstGeom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0" name="Rectangle 9"/>
            <p:cNvSpPr/>
            <p:nvPr/>
          </p:nvSpPr>
          <p:spPr>
            <a:xfrm>
              <a:off x="2253749" y="5301551"/>
              <a:ext cx="62283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 smtClean="0">
                  <a:solidFill>
                    <a:srgbClr val="FF0000"/>
                  </a:solidFill>
                </a:rPr>
                <a:t>Over 47,000 microbial and viral genomes and 6,000 metagenomes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07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5" y="0"/>
            <a:ext cx="7643294" cy="800100"/>
          </a:xfrm>
        </p:spPr>
        <p:txBody>
          <a:bodyPr>
            <a:normAutofit/>
          </a:bodyPr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20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solidFill>
            <a:schemeClr val="bg1"/>
          </a:solidFill>
        </p:spPr>
        <p:txBody>
          <a:bodyPr/>
          <a:lstStyle/>
          <a:p>
            <a:fld id="{9FA4F563-5D7E-C24F-8DF0-355C4BD23FF4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 dirty="0">
              <a:solidFill>
                <a:srgbClr val="343434"/>
              </a:solidFill>
              <a:latin typeface="Arial"/>
            </a:endParaRPr>
          </a:p>
        </p:txBody>
      </p:sp>
      <p:pic>
        <p:nvPicPr>
          <p:cNvPr id="10" name="Picture 9" descr="Screen Shot 2016-09-23 at 3.10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60" y="1054664"/>
            <a:ext cx="7843503" cy="507960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92420" y="1070438"/>
            <a:ext cx="35870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Lucida Grande"/>
              <a:buChar char="➤"/>
            </a:pPr>
            <a:r>
              <a:rPr lang="en-US" b="1" dirty="0">
                <a:solidFill>
                  <a:srgbClr val="343434"/>
                </a:solidFill>
              </a:rPr>
              <a:t> </a:t>
            </a:r>
            <a:r>
              <a:rPr lang="en-US" i="1" dirty="0" smtClean="0">
                <a:solidFill>
                  <a:srgbClr val="343434"/>
                </a:solidFill>
              </a:rPr>
              <a:t>List of genes with KO annotations from metagenome</a:t>
            </a:r>
          </a:p>
        </p:txBody>
      </p:sp>
    </p:spTree>
    <p:extLst>
      <p:ext uri="{BB962C8B-B14F-4D97-AF65-F5344CB8AC3E}">
        <p14:creationId xmlns:p14="http://schemas.microsoft.com/office/powerpoint/2010/main" val="427016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5" y="0"/>
            <a:ext cx="7643294" cy="800100"/>
          </a:xfrm>
        </p:spPr>
        <p:txBody>
          <a:bodyPr>
            <a:normAutofit/>
          </a:bodyPr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21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solidFill>
            <a:schemeClr val="bg1"/>
          </a:solidFill>
        </p:spPr>
        <p:txBody>
          <a:bodyPr/>
          <a:lstStyle/>
          <a:p>
            <a:fld id="{9FA4F563-5D7E-C24F-8DF0-355C4BD23FF4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 dirty="0">
              <a:solidFill>
                <a:srgbClr val="343434"/>
              </a:solidFill>
              <a:latin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0674" y="1070438"/>
            <a:ext cx="8928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Lucida Grande"/>
              <a:buChar char="➤"/>
            </a:pPr>
            <a:r>
              <a:rPr lang="en-US" b="1" dirty="0">
                <a:solidFill>
                  <a:srgbClr val="343434"/>
                </a:solidFill>
              </a:rPr>
              <a:t> </a:t>
            </a:r>
            <a:r>
              <a:rPr lang="en-US" i="1" dirty="0" smtClean="0">
                <a:solidFill>
                  <a:srgbClr val="343434"/>
                </a:solidFill>
              </a:rPr>
              <a:t>Explore the 86 </a:t>
            </a:r>
            <a:r>
              <a:rPr lang="en-US" i="1" dirty="0" err="1" smtClean="0">
                <a:solidFill>
                  <a:srgbClr val="343434"/>
                </a:solidFill>
              </a:rPr>
              <a:t>mcrA</a:t>
            </a:r>
            <a:r>
              <a:rPr lang="en-US" i="1" dirty="0" smtClean="0">
                <a:solidFill>
                  <a:srgbClr val="343434"/>
                </a:solidFill>
              </a:rPr>
              <a:t> genes in the metagenome</a:t>
            </a:r>
          </a:p>
        </p:txBody>
      </p:sp>
      <p:pic>
        <p:nvPicPr>
          <p:cNvPr id="3" name="Picture 2" descr="Screen Shot 2016-09-23 at 3.16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5" y="1620593"/>
            <a:ext cx="9144000" cy="275600"/>
          </a:xfrm>
          <a:prstGeom prst="rect">
            <a:avLst/>
          </a:prstGeom>
        </p:spPr>
      </p:pic>
      <p:pic>
        <p:nvPicPr>
          <p:cNvPr id="8" name="Picture 7" descr="Screen Shot 2016-09-23 at 3.16.3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5" y="2157518"/>
            <a:ext cx="9144000" cy="656948"/>
          </a:xfrm>
          <a:prstGeom prst="rect">
            <a:avLst/>
          </a:prstGeom>
        </p:spPr>
      </p:pic>
      <p:pic>
        <p:nvPicPr>
          <p:cNvPr id="9" name="Picture 8" descr="Screen Shot 2016-09-23 at 3.17.04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5" y="2896963"/>
            <a:ext cx="9144000" cy="288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5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5" y="0"/>
            <a:ext cx="7643294" cy="800100"/>
          </a:xfrm>
        </p:spPr>
        <p:txBody>
          <a:bodyPr>
            <a:normAutofit/>
          </a:bodyPr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22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solidFill>
            <a:schemeClr val="bg1"/>
          </a:solidFill>
        </p:spPr>
        <p:txBody>
          <a:bodyPr/>
          <a:lstStyle/>
          <a:p>
            <a:fld id="{9FA4F563-5D7E-C24F-8DF0-355C4BD23FF4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 dirty="0">
              <a:solidFill>
                <a:srgbClr val="343434"/>
              </a:solidFill>
              <a:latin typeface="Arial"/>
            </a:endParaRPr>
          </a:p>
        </p:txBody>
      </p:sp>
      <p:pic>
        <p:nvPicPr>
          <p:cNvPr id="10" name="Picture 9" descr="Screen Shot 2016-09-23 at 3.17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74" y="933913"/>
            <a:ext cx="5850243" cy="578756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950702" y="1253388"/>
            <a:ext cx="41287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Lucida Grande"/>
              <a:buChar char="➤"/>
            </a:pPr>
            <a:r>
              <a:rPr lang="en-US" b="1" dirty="0">
                <a:solidFill>
                  <a:srgbClr val="343434"/>
                </a:solidFill>
              </a:rPr>
              <a:t> </a:t>
            </a:r>
            <a:r>
              <a:rPr lang="en-US" i="1" dirty="0" smtClean="0">
                <a:solidFill>
                  <a:srgbClr val="343434"/>
                </a:solidFill>
              </a:rPr>
              <a:t>One of the </a:t>
            </a:r>
            <a:r>
              <a:rPr lang="en-US" i="1" dirty="0" err="1" smtClean="0">
                <a:solidFill>
                  <a:srgbClr val="343434"/>
                </a:solidFill>
              </a:rPr>
              <a:t>mcrA</a:t>
            </a:r>
            <a:r>
              <a:rPr lang="en-US" i="1" dirty="0" smtClean="0">
                <a:solidFill>
                  <a:srgbClr val="343434"/>
                </a:solidFill>
              </a:rPr>
              <a:t> genes in on a long </a:t>
            </a:r>
            <a:r>
              <a:rPr lang="en-US" i="1" dirty="0" err="1" smtClean="0">
                <a:solidFill>
                  <a:srgbClr val="343434"/>
                </a:solidFill>
              </a:rPr>
              <a:t>contig</a:t>
            </a:r>
            <a:r>
              <a:rPr lang="en-US" i="1" dirty="0" smtClean="0">
                <a:solidFill>
                  <a:srgbClr val="343434"/>
                </a:solidFill>
              </a:rPr>
              <a:t> with taxonomic assignment </a:t>
            </a:r>
            <a:r>
              <a:rPr lang="en-US" i="1" dirty="0" err="1" smtClean="0">
                <a:solidFill>
                  <a:srgbClr val="343434"/>
                </a:solidFill>
              </a:rPr>
              <a:t>Methanomicrobiaceae</a:t>
            </a:r>
            <a:endParaRPr lang="en-US" i="1" dirty="0" smtClean="0">
              <a:solidFill>
                <a:srgbClr val="3434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3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5" y="0"/>
            <a:ext cx="7643294" cy="800100"/>
          </a:xfrm>
        </p:spPr>
        <p:txBody>
          <a:bodyPr>
            <a:normAutofit/>
          </a:bodyPr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23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solidFill>
            <a:schemeClr val="bg1"/>
          </a:solidFill>
        </p:spPr>
        <p:txBody>
          <a:bodyPr/>
          <a:lstStyle/>
          <a:p>
            <a:fld id="{9FA4F563-5D7E-C24F-8DF0-355C4BD23FF4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 dirty="0">
              <a:solidFill>
                <a:srgbClr val="343434"/>
              </a:solidFill>
              <a:latin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855" y="903998"/>
            <a:ext cx="9130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Lucida Grande"/>
              <a:buChar char="➤"/>
            </a:pPr>
            <a:r>
              <a:rPr lang="en-US" b="1" dirty="0">
                <a:solidFill>
                  <a:srgbClr val="343434"/>
                </a:solidFill>
              </a:rPr>
              <a:t> </a:t>
            </a:r>
            <a:r>
              <a:rPr lang="en-US" i="1" dirty="0" smtClean="0">
                <a:solidFill>
                  <a:srgbClr val="343434"/>
                </a:solidFill>
              </a:rPr>
              <a:t>Compare taxonomic profile across two metagenomes</a:t>
            </a:r>
            <a:endParaRPr lang="en-US" i="1" dirty="0">
              <a:solidFill>
                <a:srgbClr val="343434"/>
              </a:solidFill>
            </a:endParaRPr>
          </a:p>
        </p:txBody>
      </p:sp>
      <p:pic>
        <p:nvPicPr>
          <p:cNvPr id="3" name="Picture 2" descr="Screen Shot 2016-09-23 at 3.40.0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76" y="1308776"/>
            <a:ext cx="7483574" cy="533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2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5" y="0"/>
            <a:ext cx="7643294" cy="800100"/>
          </a:xfrm>
        </p:spPr>
        <p:txBody>
          <a:bodyPr>
            <a:normAutofit/>
          </a:bodyPr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24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solidFill>
            <a:schemeClr val="bg1"/>
          </a:solidFill>
        </p:spPr>
        <p:txBody>
          <a:bodyPr/>
          <a:lstStyle/>
          <a:p>
            <a:fld id="{9FA4F563-5D7E-C24F-8DF0-355C4BD23FF4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 dirty="0">
              <a:solidFill>
                <a:srgbClr val="343434"/>
              </a:solidFill>
              <a:latin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855" y="903998"/>
            <a:ext cx="9130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Lucida Grande"/>
              <a:buChar char="➤"/>
            </a:pPr>
            <a:r>
              <a:rPr lang="en-US" b="1" dirty="0">
                <a:solidFill>
                  <a:srgbClr val="343434"/>
                </a:solidFill>
              </a:rPr>
              <a:t> </a:t>
            </a:r>
            <a:r>
              <a:rPr lang="en-US" i="1" dirty="0" smtClean="0">
                <a:solidFill>
                  <a:srgbClr val="343434"/>
                </a:solidFill>
              </a:rPr>
              <a:t>Compare taxonomic profile across two metagenomes</a:t>
            </a:r>
            <a:endParaRPr lang="en-US" i="1" dirty="0">
              <a:solidFill>
                <a:srgbClr val="343434"/>
              </a:solidFill>
            </a:endParaRPr>
          </a:p>
        </p:txBody>
      </p:sp>
      <p:pic>
        <p:nvPicPr>
          <p:cNvPr id="7" name="Picture 6" descr="Screen Shot 2016-09-23 at 3.42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54" y="1273330"/>
            <a:ext cx="5880905" cy="545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00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5" y="0"/>
            <a:ext cx="7643294" cy="800100"/>
          </a:xfrm>
        </p:spPr>
        <p:txBody>
          <a:bodyPr>
            <a:normAutofit/>
          </a:bodyPr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25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solidFill>
            <a:schemeClr val="bg1"/>
          </a:solidFill>
        </p:spPr>
        <p:txBody>
          <a:bodyPr/>
          <a:lstStyle/>
          <a:p>
            <a:fld id="{9FA4F563-5D7E-C24F-8DF0-355C4BD23FF4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 dirty="0">
              <a:solidFill>
                <a:srgbClr val="343434"/>
              </a:solidFill>
              <a:latin typeface="Arial"/>
            </a:endParaRPr>
          </a:p>
        </p:txBody>
      </p:sp>
      <p:pic>
        <p:nvPicPr>
          <p:cNvPr id="3" name="Picture 2" descr="Screen Shot 2016-09-23 at 3.43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0458"/>
            <a:ext cx="9144000" cy="3287824"/>
          </a:xfrm>
          <a:prstGeom prst="rect">
            <a:avLst/>
          </a:prstGeom>
        </p:spPr>
      </p:pic>
      <p:pic>
        <p:nvPicPr>
          <p:cNvPr id="9" name="Picture 8" descr="Screen Shot 2016-09-23 at 3.43.3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95445"/>
            <a:ext cx="9144000" cy="210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19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5" y="0"/>
            <a:ext cx="7643294" cy="800100"/>
          </a:xfrm>
        </p:spPr>
        <p:txBody>
          <a:bodyPr>
            <a:normAutofit/>
          </a:bodyPr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26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solidFill>
            <a:schemeClr val="bg1"/>
          </a:solidFill>
        </p:spPr>
        <p:txBody>
          <a:bodyPr/>
          <a:lstStyle/>
          <a:p>
            <a:fld id="{9FA4F563-5D7E-C24F-8DF0-355C4BD23FF4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 dirty="0">
              <a:solidFill>
                <a:srgbClr val="343434"/>
              </a:solidFill>
              <a:latin typeface="Arial"/>
            </a:endParaRPr>
          </a:p>
        </p:txBody>
      </p:sp>
      <p:pic>
        <p:nvPicPr>
          <p:cNvPr id="7" name="Picture 6" descr="Screen Shot 2016-09-23 at 3.47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89" y="982709"/>
            <a:ext cx="4329925" cy="5738766"/>
          </a:xfrm>
          <a:prstGeom prst="rect">
            <a:avLst/>
          </a:prstGeom>
        </p:spPr>
      </p:pic>
      <p:pic>
        <p:nvPicPr>
          <p:cNvPr id="8" name="Picture 7" descr="Screen Shot 2016-09-23 at 3.48.2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091" y="1582270"/>
            <a:ext cx="2982121" cy="503158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13026" y="982709"/>
            <a:ext cx="53664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Lucida Grande"/>
              <a:buChar char="➤"/>
            </a:pPr>
            <a:r>
              <a:rPr lang="en-US" b="1" dirty="0">
                <a:solidFill>
                  <a:srgbClr val="343434"/>
                </a:solidFill>
              </a:rPr>
              <a:t> </a:t>
            </a:r>
            <a:r>
              <a:rPr lang="en-US" i="1" dirty="0" smtClean="0">
                <a:solidFill>
                  <a:srgbClr val="343434"/>
                </a:solidFill>
              </a:rPr>
              <a:t>Display overview of normalized function abundance profile (</a:t>
            </a:r>
            <a:r>
              <a:rPr lang="en-US" i="1" dirty="0" err="1" smtClean="0">
                <a:solidFill>
                  <a:srgbClr val="343434"/>
                </a:solidFill>
              </a:rPr>
              <a:t>heatmap</a:t>
            </a:r>
            <a:r>
              <a:rPr lang="en-US" i="1" dirty="0" smtClean="0">
                <a:solidFill>
                  <a:srgbClr val="343434"/>
                </a:solidFill>
              </a:rPr>
              <a:t> or matrix)</a:t>
            </a:r>
          </a:p>
        </p:txBody>
      </p:sp>
    </p:spTree>
    <p:extLst>
      <p:ext uri="{BB962C8B-B14F-4D97-AF65-F5344CB8AC3E}">
        <p14:creationId xmlns:p14="http://schemas.microsoft.com/office/powerpoint/2010/main" val="230793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5" y="0"/>
            <a:ext cx="7643294" cy="800100"/>
          </a:xfrm>
        </p:spPr>
        <p:txBody>
          <a:bodyPr>
            <a:normAutofit/>
          </a:bodyPr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27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solidFill>
            <a:schemeClr val="bg1"/>
          </a:solidFill>
        </p:spPr>
        <p:txBody>
          <a:bodyPr/>
          <a:lstStyle/>
          <a:p>
            <a:fld id="{9FA4F563-5D7E-C24F-8DF0-355C4BD23FF4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 dirty="0">
              <a:solidFill>
                <a:srgbClr val="343434"/>
              </a:solidFill>
              <a:latin typeface="Arial"/>
            </a:endParaRPr>
          </a:p>
        </p:txBody>
      </p:sp>
      <p:pic>
        <p:nvPicPr>
          <p:cNvPr id="3" name="Picture 2" descr="Screen Shot 2016-09-23 at 3.53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4" y="910022"/>
            <a:ext cx="6726497" cy="572516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422258" y="5179837"/>
            <a:ext cx="35643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Lucida Grande"/>
              <a:buChar char="➤"/>
            </a:pPr>
            <a:r>
              <a:rPr lang="en-US" dirty="0" smtClean="0">
                <a:solidFill>
                  <a:srgbClr val="343434"/>
                </a:solidFill>
              </a:rPr>
              <a:t>Perform pairwise comparisons with estimates of statistical significance</a:t>
            </a:r>
            <a:endParaRPr lang="en-US" i="1" dirty="0" smtClean="0">
              <a:solidFill>
                <a:srgbClr val="3434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51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5" y="0"/>
            <a:ext cx="7643294" cy="800100"/>
          </a:xfrm>
        </p:spPr>
        <p:txBody>
          <a:bodyPr>
            <a:normAutofit/>
          </a:bodyPr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28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solidFill>
            <a:schemeClr val="bg1"/>
          </a:solidFill>
        </p:spPr>
        <p:txBody>
          <a:bodyPr/>
          <a:lstStyle/>
          <a:p>
            <a:fld id="{9FA4F563-5D7E-C24F-8DF0-355C4BD23FF4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 dirty="0">
              <a:solidFill>
                <a:srgbClr val="343434"/>
              </a:solidFill>
              <a:latin typeface="Arial"/>
            </a:endParaRPr>
          </a:p>
        </p:txBody>
      </p:sp>
      <p:pic>
        <p:nvPicPr>
          <p:cNvPr id="8" name="Picture 7" descr="Screen Shot 2016-09-23 at 6.07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0763"/>
            <a:ext cx="9144000" cy="2982836"/>
          </a:xfrm>
          <a:prstGeom prst="rect">
            <a:avLst/>
          </a:prstGeom>
        </p:spPr>
      </p:pic>
      <p:pic>
        <p:nvPicPr>
          <p:cNvPr id="9" name="Picture 8" descr="Screen Shot 2016-09-23 at 6.24.5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5" y="4020457"/>
            <a:ext cx="9144000" cy="267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2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5517" y="26490"/>
            <a:ext cx="7825636" cy="800100"/>
          </a:xfrm>
        </p:spPr>
        <p:txBody>
          <a:bodyPr>
            <a:normAutofit/>
          </a:bodyPr>
          <a:lstStyle/>
          <a:p>
            <a:r>
              <a:rPr lang="en-US" dirty="0" smtClean="0"/>
              <a:t>Case Study: Depth profile at St. ALOHA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29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solidFill>
            <a:schemeClr val="bg1"/>
          </a:solidFill>
        </p:spPr>
        <p:txBody>
          <a:bodyPr/>
          <a:lstStyle/>
          <a:p>
            <a:fld id="{9FA4F563-5D7E-C24F-8DF0-355C4BD23FF4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 dirty="0">
              <a:solidFill>
                <a:srgbClr val="343434"/>
              </a:solidFill>
              <a:latin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3070"/>
            <a:ext cx="8846444" cy="17241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0" y="2677204"/>
            <a:ext cx="4685340" cy="40442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5570" y="2829794"/>
            <a:ext cx="4174246" cy="287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95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6-09-19 at 12.03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51" y="891003"/>
            <a:ext cx="8209898" cy="55920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1" y="0"/>
            <a:ext cx="7432249" cy="800100"/>
          </a:xfrm>
        </p:spPr>
        <p:txBody>
          <a:bodyPr>
            <a:normAutofit/>
          </a:bodyPr>
          <a:lstStyle/>
          <a:p>
            <a:r>
              <a:rPr lang="en-US" dirty="0" err="1"/>
              <a:t>i</a:t>
            </a:r>
            <a:r>
              <a:rPr lang="en-US" dirty="0" err="1" smtClean="0"/>
              <a:t>mg.jgi.doe.gov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3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solidFill>
            <a:schemeClr val="bg1"/>
          </a:solidFill>
        </p:spPr>
        <p:txBody>
          <a:bodyPr/>
          <a:lstStyle/>
          <a:p>
            <a:fld id="{9FA4F563-5D7E-C24F-8DF0-355C4BD23FF4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 dirty="0">
              <a:solidFill>
                <a:srgbClr val="343434"/>
              </a:solidFill>
              <a:latin typeface="Arial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63579" y="1504381"/>
            <a:ext cx="8000677" cy="3937125"/>
            <a:chOff x="763579" y="1504381"/>
            <a:chExt cx="8000677" cy="3937125"/>
          </a:xfrm>
        </p:grpSpPr>
        <p:sp>
          <p:nvSpPr>
            <p:cNvPr id="9" name="Rectangle 8"/>
            <p:cNvSpPr/>
            <p:nvPr/>
          </p:nvSpPr>
          <p:spPr>
            <a:xfrm>
              <a:off x="763579" y="1504381"/>
              <a:ext cx="1393286" cy="17211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535956" y="2394518"/>
              <a:ext cx="6228300" cy="304698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sz="2400" b="1" dirty="0" smtClean="0">
                  <a:solidFill>
                    <a:srgbClr val="FF0000"/>
                  </a:solidFill>
                </a:rPr>
                <a:t>Find (meta)Genomes Tab: </a:t>
              </a:r>
            </a:p>
            <a:p>
              <a:pPr marL="342900" indent="-342900">
                <a:buFont typeface="Wingdings" charset="2"/>
                <a:buChar char="ü"/>
              </a:pPr>
              <a:r>
                <a:rPr lang="en-US" sz="2400" b="1" dirty="0" smtClean="0">
                  <a:solidFill>
                    <a:srgbClr val="FF0000"/>
                  </a:solidFill>
                </a:rPr>
                <a:t>Explore metagenomes by environmental metadata categories</a:t>
              </a:r>
            </a:p>
            <a:p>
              <a:pPr marL="342900" indent="-342900">
                <a:buFont typeface="Wingdings" charset="2"/>
                <a:buChar char="ü"/>
              </a:pPr>
              <a:r>
                <a:rPr lang="en-US" sz="2400" b="1" dirty="0" smtClean="0">
                  <a:solidFill>
                    <a:srgbClr val="FF0000"/>
                  </a:solidFill>
                </a:rPr>
                <a:t>Search by specific metadata filters (e.g. NCBI Taxon ID, Study name)</a:t>
              </a:r>
            </a:p>
            <a:p>
              <a:pPr marL="342900" indent="-342900">
                <a:buFont typeface="Wingdings" charset="2"/>
                <a:buChar char="ü"/>
              </a:pPr>
              <a:r>
                <a:rPr lang="en-US" sz="2400" b="1" dirty="0" smtClean="0">
                  <a:solidFill>
                    <a:srgbClr val="FF0000"/>
                  </a:solidFill>
                </a:rPr>
                <a:t>Fine-tune search by applying multiple metadata categories/filters</a:t>
              </a:r>
            </a:p>
            <a:p>
              <a:pPr marL="342900" indent="-342900">
                <a:buFont typeface="Wingdings" charset="2"/>
                <a:buChar char="ü"/>
              </a:pPr>
              <a:r>
                <a:rPr lang="en-US" sz="2400" b="1" dirty="0" smtClean="0">
                  <a:solidFill>
                    <a:srgbClr val="FF0000"/>
                  </a:solidFill>
                </a:rPr>
                <a:t>Explore metadata category charts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895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5517" y="26490"/>
            <a:ext cx="7825636" cy="800100"/>
          </a:xfrm>
        </p:spPr>
        <p:txBody>
          <a:bodyPr>
            <a:normAutofit/>
          </a:bodyPr>
          <a:lstStyle/>
          <a:p>
            <a:r>
              <a:rPr lang="en-US" dirty="0" smtClean="0"/>
              <a:t>Case Study: Depth profile at St. ALOHA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30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solidFill>
            <a:schemeClr val="bg1"/>
          </a:solidFill>
        </p:spPr>
        <p:txBody>
          <a:bodyPr/>
          <a:lstStyle/>
          <a:p>
            <a:fld id="{9FA4F563-5D7E-C24F-8DF0-355C4BD23FF4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 dirty="0">
              <a:solidFill>
                <a:srgbClr val="343434"/>
              </a:solid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49" y="826589"/>
            <a:ext cx="5246155" cy="22568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49" y="3072765"/>
            <a:ext cx="4880950" cy="364871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Rectangle 10"/>
          <p:cNvSpPr/>
          <p:nvPr/>
        </p:nvSpPr>
        <p:spPr>
          <a:xfrm>
            <a:off x="5225476" y="3230024"/>
            <a:ext cx="376443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First study to look at the genomic potential of depth-stratified microbial communities</a:t>
            </a:r>
          </a:p>
        </p:txBody>
      </p:sp>
    </p:spTree>
    <p:extLst>
      <p:ext uri="{BB962C8B-B14F-4D97-AF65-F5344CB8AC3E}">
        <p14:creationId xmlns:p14="http://schemas.microsoft.com/office/powerpoint/2010/main" val="19092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5517" y="26490"/>
            <a:ext cx="7825636" cy="800100"/>
          </a:xfrm>
        </p:spPr>
        <p:txBody>
          <a:bodyPr>
            <a:normAutofit/>
          </a:bodyPr>
          <a:lstStyle/>
          <a:p>
            <a:r>
              <a:rPr lang="en-US" dirty="0" smtClean="0"/>
              <a:t>Case Study: Depth profile at St. ALOHA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31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solidFill>
            <a:schemeClr val="bg1"/>
          </a:solidFill>
        </p:spPr>
        <p:txBody>
          <a:bodyPr/>
          <a:lstStyle/>
          <a:p>
            <a:fld id="{9FA4F563-5D7E-C24F-8DF0-355C4BD23FF4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 dirty="0">
              <a:solidFill>
                <a:srgbClr val="343434"/>
              </a:solidFill>
              <a:latin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48852" y="1675752"/>
            <a:ext cx="376443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Differences in taxonomic distribution</a:t>
            </a:r>
          </a:p>
          <a:p>
            <a:endParaRPr lang="en-US" sz="28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5" y="884548"/>
            <a:ext cx="5295357" cy="5836927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2004676" y="1407089"/>
            <a:ext cx="7916176" cy="2796497"/>
            <a:chOff x="2004676" y="1407089"/>
            <a:chExt cx="7916176" cy="2796497"/>
          </a:xfrm>
        </p:grpSpPr>
        <p:sp>
          <p:nvSpPr>
            <p:cNvPr id="10" name="Rectangle 9"/>
            <p:cNvSpPr/>
            <p:nvPr/>
          </p:nvSpPr>
          <p:spPr>
            <a:xfrm>
              <a:off x="5348852" y="2818591"/>
              <a:ext cx="4572000" cy="13849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lvl="0"/>
              <a:r>
                <a:rPr lang="en-US" sz="2800" dirty="0">
                  <a:solidFill>
                    <a:srgbClr val="FF0000"/>
                  </a:solidFill>
                </a:rPr>
                <a:t>PZ: </a:t>
              </a:r>
              <a:r>
                <a:rPr lang="en-US" sz="2800" dirty="0" err="1">
                  <a:solidFill>
                    <a:srgbClr val="FF0000"/>
                  </a:solidFill>
                </a:rPr>
                <a:t>Prochlorococcus</a:t>
              </a:r>
              <a:r>
                <a:rPr lang="en-US" sz="2800" dirty="0">
                  <a:solidFill>
                    <a:srgbClr val="FF0000"/>
                  </a:solidFill>
                </a:rPr>
                <a:t>, </a:t>
              </a:r>
              <a:r>
                <a:rPr lang="en-US" sz="2800" dirty="0" err="1">
                  <a:solidFill>
                    <a:srgbClr val="FF0000"/>
                  </a:solidFill>
                </a:rPr>
                <a:t>Pelagibacter</a:t>
              </a:r>
              <a:r>
                <a:rPr lang="en-US" sz="2800" dirty="0">
                  <a:solidFill>
                    <a:srgbClr val="FF0000"/>
                  </a:solidFill>
                </a:rPr>
                <a:t> (SAR11)</a:t>
              </a:r>
            </a:p>
            <a:p>
              <a:pPr lvl="0"/>
              <a:endParaRPr lang="en-US" sz="2800" dirty="0">
                <a:solidFill>
                  <a:srgbClr val="343434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004676" y="1407089"/>
              <a:ext cx="473153" cy="100862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891709" y="1407089"/>
              <a:ext cx="473153" cy="100862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50845" y="2818591"/>
            <a:ext cx="8521258" cy="2164333"/>
            <a:chOff x="550845" y="2818591"/>
            <a:chExt cx="8521258" cy="2164333"/>
          </a:xfrm>
        </p:grpSpPr>
        <p:sp>
          <p:nvSpPr>
            <p:cNvPr id="12" name="Rectangle 11"/>
            <p:cNvSpPr/>
            <p:nvPr/>
          </p:nvSpPr>
          <p:spPr>
            <a:xfrm>
              <a:off x="5348852" y="4028817"/>
              <a:ext cx="3723251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2800" dirty="0">
                  <a:solidFill>
                    <a:srgbClr val="0000FF"/>
                  </a:solidFill>
                </a:rPr>
                <a:t>DW: Chloroflexi, </a:t>
              </a:r>
              <a:r>
                <a:rPr lang="en-US" sz="2800" dirty="0" err="1">
                  <a:solidFill>
                    <a:srgbClr val="0000FF"/>
                  </a:solidFill>
                </a:rPr>
                <a:t>Planctomycetes</a:t>
              </a:r>
              <a:endParaRPr lang="en-US" sz="2800" dirty="0">
                <a:solidFill>
                  <a:srgbClr val="0000FF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568877" y="2818591"/>
              <a:ext cx="473153" cy="1008620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50845" y="2831043"/>
              <a:ext cx="473153" cy="1008620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319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5517" y="26490"/>
            <a:ext cx="7825636" cy="800100"/>
          </a:xfrm>
        </p:spPr>
        <p:txBody>
          <a:bodyPr>
            <a:normAutofit/>
          </a:bodyPr>
          <a:lstStyle/>
          <a:p>
            <a:r>
              <a:rPr lang="en-US" dirty="0" smtClean="0"/>
              <a:t>Case Study: Depth profile at St. ALOHA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32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solidFill>
            <a:schemeClr val="bg1"/>
          </a:solidFill>
        </p:spPr>
        <p:txBody>
          <a:bodyPr/>
          <a:lstStyle/>
          <a:p>
            <a:fld id="{9FA4F563-5D7E-C24F-8DF0-355C4BD23FF4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 dirty="0">
              <a:solidFill>
                <a:srgbClr val="343434"/>
              </a:solidFill>
              <a:latin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48852" y="1675752"/>
            <a:ext cx="376443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Partitioning of microbial communities based on depth</a:t>
            </a:r>
          </a:p>
          <a:p>
            <a:endParaRPr lang="en-US" sz="28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11" y="984534"/>
            <a:ext cx="4853621" cy="446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7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5517" y="26490"/>
            <a:ext cx="7825636" cy="800100"/>
          </a:xfrm>
        </p:spPr>
        <p:txBody>
          <a:bodyPr>
            <a:normAutofit/>
          </a:bodyPr>
          <a:lstStyle/>
          <a:p>
            <a:r>
              <a:rPr lang="en-US" dirty="0" smtClean="0"/>
              <a:t>Case Study: Depth profile at St. ALOHA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33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solidFill>
            <a:schemeClr val="bg1"/>
          </a:solidFill>
        </p:spPr>
        <p:txBody>
          <a:bodyPr/>
          <a:lstStyle/>
          <a:p>
            <a:fld id="{9FA4F563-5D7E-C24F-8DF0-355C4BD23FF4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 dirty="0">
              <a:solidFill>
                <a:srgbClr val="343434"/>
              </a:solidFill>
              <a:latin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2555" y="1027800"/>
            <a:ext cx="875990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Objectives:</a:t>
            </a:r>
          </a:p>
          <a:p>
            <a:r>
              <a:rPr lang="en-US" sz="2800" dirty="0" smtClean="0"/>
              <a:t>Identify 7 metagenomes from this study</a:t>
            </a:r>
          </a:p>
          <a:p>
            <a:pPr marL="285750" lvl="0" indent="-285750">
              <a:buFont typeface="Lucida Grande"/>
              <a:buChar char="➤"/>
            </a:pPr>
            <a:r>
              <a:rPr lang="en-US" sz="2800" i="1" dirty="0" smtClean="0"/>
              <a:t> Quick Genome search</a:t>
            </a:r>
          </a:p>
          <a:p>
            <a:pPr marL="285750" lvl="0" indent="-285750">
              <a:buFont typeface="Lucida Grande"/>
              <a:buChar char="➤"/>
            </a:pPr>
            <a:r>
              <a:rPr lang="en-US" sz="2800" i="1" dirty="0" smtClean="0"/>
              <a:t> Metadata search operations</a:t>
            </a:r>
          </a:p>
          <a:p>
            <a:pPr lvl="0"/>
            <a:endParaRPr lang="en-US" sz="2800" i="1" dirty="0" smtClean="0"/>
          </a:p>
          <a:p>
            <a:pPr lvl="0"/>
            <a:r>
              <a:rPr lang="en-US" sz="2800" dirty="0" smtClean="0">
                <a:solidFill>
                  <a:srgbClr val="343434"/>
                </a:solidFill>
              </a:rPr>
              <a:t>Compare multiple metagenomes</a:t>
            </a:r>
            <a:endParaRPr lang="en-US" sz="2800" i="1" dirty="0" smtClean="0"/>
          </a:p>
          <a:p>
            <a:pPr marL="285750" lvl="0" indent="-285750">
              <a:buFont typeface="Lucida Grande"/>
              <a:buChar char="➤"/>
            </a:pPr>
            <a:r>
              <a:rPr lang="en-US" sz="2800" i="1" dirty="0" smtClean="0"/>
              <a:t>Hierarchical clustering by Function &amp; Taxonomy</a:t>
            </a:r>
          </a:p>
          <a:p>
            <a:pPr marL="285750" lvl="0" indent="-285750">
              <a:buFont typeface="Lucida Grande"/>
              <a:buChar char="➤"/>
            </a:pPr>
            <a:r>
              <a:rPr lang="en-US" sz="2800" i="1" dirty="0" smtClean="0"/>
              <a:t>Ordination (PCA, </a:t>
            </a:r>
            <a:r>
              <a:rPr lang="en-US" sz="2800" i="1" dirty="0" err="1" smtClean="0"/>
              <a:t>PCoA</a:t>
            </a:r>
            <a:r>
              <a:rPr lang="en-US" sz="2800" i="1" dirty="0" smtClean="0"/>
              <a:t> and NMDS)</a:t>
            </a:r>
          </a:p>
          <a:p>
            <a:pPr marL="285750" lvl="0" indent="-285750">
              <a:buFont typeface="Lucida Grande"/>
              <a:buChar char="➤"/>
            </a:pPr>
            <a:r>
              <a:rPr lang="en-US" sz="2800" i="1" dirty="0" smtClean="0"/>
              <a:t>Correlation matrix</a:t>
            </a:r>
            <a:endParaRPr lang="en-US" sz="2800" i="1" dirty="0"/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62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5517" y="26490"/>
            <a:ext cx="7825636" cy="800100"/>
          </a:xfrm>
        </p:spPr>
        <p:txBody>
          <a:bodyPr>
            <a:normAutofit/>
          </a:bodyPr>
          <a:lstStyle/>
          <a:p>
            <a:r>
              <a:rPr lang="en-US" dirty="0" smtClean="0"/>
              <a:t>Case Study: Depth profile at St. ALOHA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34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solidFill>
            <a:schemeClr val="bg1"/>
          </a:solidFill>
        </p:spPr>
        <p:txBody>
          <a:bodyPr/>
          <a:lstStyle/>
          <a:p>
            <a:fld id="{9FA4F563-5D7E-C24F-8DF0-355C4BD23FF4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 dirty="0">
              <a:solidFill>
                <a:srgbClr val="343434"/>
              </a:solidFill>
              <a:latin typeface="Arial"/>
            </a:endParaRPr>
          </a:p>
        </p:txBody>
      </p:sp>
      <p:pic>
        <p:nvPicPr>
          <p:cNvPr id="3" name="Picture 2" descr="Screen Shot 2016-09-24 at 10.13.5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8137"/>
            <a:ext cx="9144000" cy="434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21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5517" y="26490"/>
            <a:ext cx="7825636" cy="800100"/>
          </a:xfrm>
        </p:spPr>
        <p:txBody>
          <a:bodyPr>
            <a:normAutofit/>
          </a:bodyPr>
          <a:lstStyle/>
          <a:p>
            <a:r>
              <a:rPr lang="en-US" dirty="0" smtClean="0"/>
              <a:t>Case Study: Depth profile at St. ALOHA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35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solidFill>
            <a:schemeClr val="bg1"/>
          </a:solidFill>
        </p:spPr>
        <p:txBody>
          <a:bodyPr/>
          <a:lstStyle/>
          <a:p>
            <a:fld id="{9FA4F563-5D7E-C24F-8DF0-355C4BD23FF4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 dirty="0">
              <a:solidFill>
                <a:srgbClr val="343434"/>
              </a:solidFill>
              <a:latin typeface="Arial"/>
            </a:endParaRPr>
          </a:p>
        </p:txBody>
      </p:sp>
      <p:pic>
        <p:nvPicPr>
          <p:cNvPr id="7" name="Picture 6" descr="Screen Shot 2016-09-24 at 10.15.3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1328"/>
            <a:ext cx="4377392" cy="4245316"/>
          </a:xfrm>
          <a:prstGeom prst="rect">
            <a:avLst/>
          </a:prstGeom>
        </p:spPr>
      </p:pic>
      <p:pic>
        <p:nvPicPr>
          <p:cNvPr id="8" name="Picture 7" descr="Screen Shot 2016-09-24 at 10.17.0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413" y="2859129"/>
            <a:ext cx="4563587" cy="349722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01359" y="874997"/>
            <a:ext cx="73424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Metadata search operations</a:t>
            </a:r>
          </a:p>
          <a:p>
            <a:pPr marL="285750" lvl="0" indent="-285750">
              <a:buFont typeface="Lucida Grande"/>
              <a:buChar char="➤"/>
            </a:pPr>
            <a:r>
              <a:rPr lang="en-US" b="1" dirty="0"/>
              <a:t> </a:t>
            </a:r>
            <a:r>
              <a:rPr lang="en-US" i="1" dirty="0" smtClean="0"/>
              <a:t>Search by metadata categories (Depth </a:t>
            </a:r>
            <a:r>
              <a:rPr lang="en-US" i="1" dirty="0" smtClean="0">
                <a:sym typeface="Wingdings"/>
              </a:rPr>
              <a:t> 10m)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62026" y="1628507"/>
            <a:ext cx="45568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Lucida Grande"/>
              <a:buChar char="➤"/>
            </a:pPr>
            <a:r>
              <a:rPr lang="en-US" i="1" dirty="0">
                <a:sym typeface="Wingdings"/>
              </a:rPr>
              <a:t>Search by metadata category operation (Ecosystem: Environmental; Ecosystem Category: Aquatic; Ecosystem Type: Marine; Ecosystem Subtype: Oceanic)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1878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5517" y="26490"/>
            <a:ext cx="7825636" cy="800100"/>
          </a:xfrm>
        </p:spPr>
        <p:txBody>
          <a:bodyPr>
            <a:normAutofit/>
          </a:bodyPr>
          <a:lstStyle/>
          <a:p>
            <a:r>
              <a:rPr lang="en-US" dirty="0" smtClean="0"/>
              <a:t>Case Study: Depth profile at St. ALOHA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36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solidFill>
            <a:schemeClr val="bg1"/>
          </a:solidFill>
        </p:spPr>
        <p:txBody>
          <a:bodyPr/>
          <a:lstStyle/>
          <a:p>
            <a:fld id="{9FA4F563-5D7E-C24F-8DF0-355C4BD23FF4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 dirty="0">
              <a:solidFill>
                <a:srgbClr val="343434"/>
              </a:solidFill>
              <a:latin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6456" y="853536"/>
            <a:ext cx="8759905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Comparing metagenomes: Ordination Methods</a:t>
            </a:r>
            <a:endParaRPr lang="en-US" sz="2800" u="sng" dirty="0"/>
          </a:p>
          <a:p>
            <a:r>
              <a:rPr lang="en-US" sz="2800" u="sng" dirty="0" smtClean="0"/>
              <a:t>Principal Component Analysis (PCA):</a:t>
            </a:r>
            <a:endParaRPr lang="en-US" sz="2800" dirty="0" smtClean="0"/>
          </a:p>
          <a:p>
            <a:r>
              <a:rPr lang="en-US" sz="2000" dirty="0" smtClean="0"/>
              <a:t>eigenvector technique that attempts to explain as much variance as possible on a series of orthogonal vectors transformed from a set of observations (functions or taxa) </a:t>
            </a:r>
            <a:r>
              <a:rPr lang="en-US" sz="2000" dirty="0"/>
              <a:t>using </a:t>
            </a:r>
            <a:r>
              <a:rPr lang="en-US" sz="2000" dirty="0" smtClean="0"/>
              <a:t>Euclidean distances </a:t>
            </a:r>
          </a:p>
          <a:p>
            <a:endParaRPr lang="en-US" sz="2800" dirty="0" smtClean="0"/>
          </a:p>
          <a:p>
            <a:r>
              <a:rPr lang="en-US" sz="2800" u="sng" dirty="0"/>
              <a:t>Principal </a:t>
            </a:r>
            <a:r>
              <a:rPr lang="en-US" sz="2800" u="sng" dirty="0" smtClean="0"/>
              <a:t>Coordinates </a:t>
            </a:r>
            <a:r>
              <a:rPr lang="en-US" sz="2800" u="sng" dirty="0"/>
              <a:t>Analysis (</a:t>
            </a:r>
            <a:r>
              <a:rPr lang="en-US" sz="2800" u="sng" dirty="0" err="1" smtClean="0"/>
              <a:t>PCoA</a:t>
            </a:r>
            <a:r>
              <a:rPr lang="en-US" sz="2800" u="sng" dirty="0"/>
              <a:t>):</a:t>
            </a:r>
            <a:endParaRPr lang="en-US" sz="2800" dirty="0"/>
          </a:p>
          <a:p>
            <a:r>
              <a:rPr lang="en-US" sz="2000" dirty="0"/>
              <a:t>eigenvector </a:t>
            </a:r>
            <a:r>
              <a:rPr lang="en-US" sz="2000" dirty="0" smtClean="0"/>
              <a:t>technique based on a distance or dissimilarity matrix (Bray-Curtis dissimilarity coefficient), not based on a linear function as in PCA </a:t>
            </a:r>
            <a:endParaRPr lang="en-US" sz="2000" dirty="0"/>
          </a:p>
          <a:p>
            <a:endParaRPr lang="en-US" sz="2800" dirty="0" smtClean="0"/>
          </a:p>
          <a:p>
            <a:r>
              <a:rPr lang="en-US" sz="2800" u="sng" dirty="0"/>
              <a:t>Non-metric Multidimensional Scaling</a:t>
            </a:r>
            <a:r>
              <a:rPr lang="en-US" sz="2800" u="sng" dirty="0" smtClean="0"/>
              <a:t>(NMDS)</a:t>
            </a:r>
            <a:r>
              <a:rPr lang="en-US" sz="2800" u="sng" dirty="0"/>
              <a:t>:</a:t>
            </a:r>
            <a:endParaRPr lang="en-US" sz="2800" dirty="0"/>
          </a:p>
          <a:p>
            <a:r>
              <a:rPr lang="en-US" sz="2000" dirty="0"/>
              <a:t>iterative </a:t>
            </a:r>
            <a:r>
              <a:rPr lang="en-US" sz="2000" dirty="0" smtClean="0"/>
              <a:t>distance based (not eigenvalue based) ordination </a:t>
            </a:r>
            <a:r>
              <a:rPr lang="en-US" sz="2000" dirty="0"/>
              <a:t>technique that preserves the rank order correlation between </a:t>
            </a:r>
            <a:r>
              <a:rPr lang="en-US" sz="2000" dirty="0" smtClean="0"/>
              <a:t>objects and attempts to minimize the “stress” (</a:t>
            </a:r>
            <a:r>
              <a:rPr lang="en-US" sz="2000" dirty="0"/>
              <a:t>distances among objects </a:t>
            </a:r>
            <a:r>
              <a:rPr lang="en-US" sz="2000" dirty="0" smtClean="0"/>
              <a:t>that best reflects their </a:t>
            </a:r>
            <a:r>
              <a:rPr lang="en-US" sz="2000" dirty="0"/>
              <a:t>compositional </a:t>
            </a:r>
            <a:r>
              <a:rPr lang="en-US" sz="2000" dirty="0" smtClean="0"/>
              <a:t>dissimilarity; generally &lt; 0.2 is a good representation)</a:t>
            </a:r>
            <a:endParaRPr lang="en-US" sz="20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7318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5517" y="26490"/>
            <a:ext cx="7825636" cy="800100"/>
          </a:xfrm>
        </p:spPr>
        <p:txBody>
          <a:bodyPr>
            <a:normAutofit/>
          </a:bodyPr>
          <a:lstStyle/>
          <a:p>
            <a:r>
              <a:rPr lang="en-US" dirty="0" smtClean="0"/>
              <a:t>Case Study: Depth profile at St. ALOHA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37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solidFill>
            <a:schemeClr val="bg1"/>
          </a:solidFill>
        </p:spPr>
        <p:txBody>
          <a:bodyPr/>
          <a:lstStyle/>
          <a:p>
            <a:fld id="{9FA4F563-5D7E-C24F-8DF0-355C4BD23FF4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 dirty="0">
              <a:solidFill>
                <a:srgbClr val="343434"/>
              </a:solidFill>
              <a:latin typeface="Arial"/>
            </a:endParaRPr>
          </a:p>
        </p:txBody>
      </p:sp>
      <p:pic>
        <p:nvPicPr>
          <p:cNvPr id="11" name="Picture 10" descr="Screen Shot 2016-09-24 at 12.21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128" y="1398217"/>
            <a:ext cx="6164288" cy="4963911"/>
          </a:xfrm>
          <a:prstGeom prst="rect">
            <a:avLst/>
          </a:prstGeom>
        </p:spPr>
      </p:pic>
      <p:pic>
        <p:nvPicPr>
          <p:cNvPr id="12" name="Picture 11" descr="Screen Shot 2016-09-24 at 12.21.1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86" y="2173897"/>
            <a:ext cx="3815857" cy="348953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01359" y="874997"/>
            <a:ext cx="8290171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Lucida Grande"/>
              <a:buChar char="➤"/>
            </a:pPr>
            <a:r>
              <a:rPr lang="en-US" sz="2800" dirty="0"/>
              <a:t>Hierarchical clustering by Function &amp; </a:t>
            </a:r>
            <a:r>
              <a:rPr lang="en-US" sz="2800" dirty="0" smtClean="0"/>
              <a:t>Taxonomy</a:t>
            </a:r>
          </a:p>
          <a:p>
            <a:pPr marL="742950" lvl="1" indent="-285750">
              <a:buFont typeface="Lucida Grande"/>
              <a:buChar char="➤"/>
            </a:pPr>
            <a:r>
              <a:rPr lang="en-US" dirty="0" smtClean="0"/>
              <a:t>Radial or rectangular </a:t>
            </a:r>
            <a:r>
              <a:rPr lang="en-US" dirty="0" err="1" smtClean="0"/>
              <a:t>dendogram</a:t>
            </a:r>
            <a:r>
              <a:rPr lang="en-US" dirty="0" smtClean="0"/>
              <a:t> views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64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5517" y="26490"/>
            <a:ext cx="7825636" cy="800100"/>
          </a:xfrm>
        </p:spPr>
        <p:txBody>
          <a:bodyPr>
            <a:normAutofit/>
          </a:bodyPr>
          <a:lstStyle/>
          <a:p>
            <a:r>
              <a:rPr lang="en-US" dirty="0" smtClean="0"/>
              <a:t>Case Study: Depth profile at St. ALOHA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38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solidFill>
            <a:schemeClr val="bg1"/>
          </a:solidFill>
        </p:spPr>
        <p:txBody>
          <a:bodyPr/>
          <a:lstStyle/>
          <a:p>
            <a:fld id="{9FA4F563-5D7E-C24F-8DF0-355C4BD23FF4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 dirty="0">
              <a:solidFill>
                <a:srgbClr val="343434"/>
              </a:solidFill>
              <a:latin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1359" y="874997"/>
            <a:ext cx="73424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ym typeface="Wingdings"/>
              </a:rPr>
              <a:t>PCA plot using COGs</a:t>
            </a:r>
            <a:endParaRPr lang="en-US" sz="2800" i="1" dirty="0" smtClean="0">
              <a:sym typeface="Wingdings"/>
            </a:endParaRPr>
          </a:p>
        </p:txBody>
      </p:sp>
      <p:pic>
        <p:nvPicPr>
          <p:cNvPr id="3" name="Picture 2" descr="Screen Shot 2016-09-24 at 12.14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0561"/>
            <a:ext cx="9144000" cy="279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94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5517" y="26490"/>
            <a:ext cx="7825636" cy="800100"/>
          </a:xfrm>
        </p:spPr>
        <p:txBody>
          <a:bodyPr>
            <a:normAutofit/>
          </a:bodyPr>
          <a:lstStyle/>
          <a:p>
            <a:r>
              <a:rPr lang="en-US" dirty="0" smtClean="0"/>
              <a:t>Case Study: Depth profile at St. ALOHA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39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solidFill>
            <a:schemeClr val="bg1"/>
          </a:solidFill>
        </p:spPr>
        <p:txBody>
          <a:bodyPr/>
          <a:lstStyle/>
          <a:p>
            <a:fld id="{9FA4F563-5D7E-C24F-8DF0-355C4BD23FF4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 dirty="0">
              <a:solidFill>
                <a:srgbClr val="343434"/>
              </a:solidFill>
              <a:latin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1359" y="874997"/>
            <a:ext cx="73424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 smtClean="0">
                <a:sym typeface="Wingdings"/>
              </a:rPr>
              <a:t>PCoA</a:t>
            </a:r>
            <a:r>
              <a:rPr lang="en-US" sz="2800" b="1" dirty="0" smtClean="0">
                <a:sym typeface="Wingdings"/>
              </a:rPr>
              <a:t> plot using COGs</a:t>
            </a:r>
            <a:endParaRPr lang="en-US" sz="2800" i="1" dirty="0" smtClean="0">
              <a:sym typeface="Wingdings"/>
            </a:endParaRPr>
          </a:p>
        </p:txBody>
      </p:sp>
      <p:pic>
        <p:nvPicPr>
          <p:cNvPr id="3" name="Picture 2" descr="Screen Shot 2016-09-24 at 12.16.0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0463"/>
            <a:ext cx="9144000" cy="286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2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9-19 at 12.03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50" y="891003"/>
            <a:ext cx="8235465" cy="55920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1" y="0"/>
            <a:ext cx="7432249" cy="800100"/>
          </a:xfrm>
        </p:spPr>
        <p:txBody>
          <a:bodyPr>
            <a:normAutofit/>
          </a:bodyPr>
          <a:lstStyle/>
          <a:p>
            <a:r>
              <a:rPr lang="en-US" dirty="0" err="1"/>
              <a:t>i</a:t>
            </a:r>
            <a:r>
              <a:rPr lang="en-US" dirty="0" err="1" smtClean="0"/>
              <a:t>mg.jgi.doe.gov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4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solidFill>
            <a:schemeClr val="bg1"/>
          </a:solidFill>
        </p:spPr>
        <p:txBody>
          <a:bodyPr/>
          <a:lstStyle/>
          <a:p>
            <a:fld id="{9FA4F563-5D7E-C24F-8DF0-355C4BD23FF4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 dirty="0">
              <a:solidFill>
                <a:srgbClr val="343434"/>
              </a:solidFill>
              <a:latin typeface="Arial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62859" y="1514460"/>
            <a:ext cx="8643310" cy="4672789"/>
            <a:chOff x="362859" y="1514460"/>
            <a:chExt cx="8643310" cy="4672789"/>
          </a:xfrm>
        </p:grpSpPr>
        <p:sp>
          <p:nvSpPr>
            <p:cNvPr id="9" name="Rectangle 8"/>
            <p:cNvSpPr/>
            <p:nvPr/>
          </p:nvSpPr>
          <p:spPr>
            <a:xfrm>
              <a:off x="3242967" y="1514460"/>
              <a:ext cx="1312655" cy="37370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62859" y="4617589"/>
              <a:ext cx="8643310" cy="156966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sz="2400" b="1" dirty="0" smtClean="0">
                  <a:solidFill>
                    <a:srgbClr val="FF0000"/>
                  </a:solidFill>
                </a:rPr>
                <a:t>Compare (meta)Genomes Tab: </a:t>
              </a:r>
            </a:p>
            <a:p>
              <a:pPr marL="342900" indent="-342900">
                <a:buFont typeface="Wingdings" charset="2"/>
                <a:buChar char="ü"/>
              </a:pPr>
              <a:r>
                <a:rPr lang="en-US" sz="2400" b="1" dirty="0" smtClean="0">
                  <a:solidFill>
                    <a:srgbClr val="FF0000"/>
                  </a:solidFill>
                </a:rPr>
                <a:t>Compare functional profiles across metagenomes</a:t>
              </a:r>
            </a:p>
            <a:p>
              <a:pPr marL="342900" indent="-342900">
                <a:buFont typeface="Wingdings" charset="2"/>
                <a:buChar char="ü"/>
              </a:pPr>
              <a:r>
                <a:rPr lang="en-US" sz="2400" b="1" dirty="0" smtClean="0">
                  <a:solidFill>
                    <a:srgbClr val="FF0000"/>
                  </a:solidFill>
                </a:rPr>
                <a:t>Phylogenetic distribution of metagenomes</a:t>
              </a:r>
            </a:p>
            <a:p>
              <a:pPr marL="342900" indent="-342900">
                <a:buFont typeface="Wingdings" charset="2"/>
                <a:buChar char="ü"/>
              </a:pPr>
              <a:r>
                <a:rPr lang="en-US" sz="2400" b="1" dirty="0" smtClean="0">
                  <a:solidFill>
                    <a:srgbClr val="FF0000"/>
                  </a:solidFill>
                </a:rPr>
                <a:t>Visualize differences across metagenomes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475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5517" y="26490"/>
            <a:ext cx="7825636" cy="800100"/>
          </a:xfrm>
        </p:spPr>
        <p:txBody>
          <a:bodyPr>
            <a:normAutofit/>
          </a:bodyPr>
          <a:lstStyle/>
          <a:p>
            <a:r>
              <a:rPr lang="en-US" dirty="0" smtClean="0"/>
              <a:t>Case Study: Depth profile at St. ALOHA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40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solidFill>
            <a:schemeClr val="bg1"/>
          </a:solidFill>
        </p:spPr>
        <p:txBody>
          <a:bodyPr/>
          <a:lstStyle/>
          <a:p>
            <a:fld id="{9FA4F563-5D7E-C24F-8DF0-355C4BD23FF4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 dirty="0">
              <a:solidFill>
                <a:srgbClr val="343434"/>
              </a:solidFill>
              <a:latin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1359" y="874997"/>
            <a:ext cx="73424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ym typeface="Wingdings"/>
              </a:rPr>
              <a:t>NMDS plot using COGs</a:t>
            </a:r>
            <a:endParaRPr lang="en-US" sz="2800" i="1" dirty="0" smtClean="0">
              <a:sym typeface="Wingdings"/>
            </a:endParaRPr>
          </a:p>
        </p:txBody>
      </p:sp>
      <p:pic>
        <p:nvPicPr>
          <p:cNvPr id="3" name="Picture 2" descr="Screen Shot 2016-09-24 at 12.17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7008"/>
            <a:ext cx="9144000" cy="299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22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5517" y="26490"/>
            <a:ext cx="7825636" cy="800100"/>
          </a:xfrm>
        </p:spPr>
        <p:txBody>
          <a:bodyPr>
            <a:normAutofit/>
          </a:bodyPr>
          <a:lstStyle/>
          <a:p>
            <a:r>
              <a:rPr lang="en-US" dirty="0" smtClean="0"/>
              <a:t>Case Study: Depth profile at St. ALOHA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41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solidFill>
            <a:schemeClr val="bg1"/>
          </a:solidFill>
        </p:spPr>
        <p:txBody>
          <a:bodyPr/>
          <a:lstStyle/>
          <a:p>
            <a:fld id="{9FA4F563-5D7E-C24F-8DF0-355C4BD23FF4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 dirty="0">
              <a:solidFill>
                <a:srgbClr val="343434"/>
              </a:solidFill>
              <a:latin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1359" y="874997"/>
            <a:ext cx="73424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ym typeface="Wingdings"/>
              </a:rPr>
              <a:t>Correlation Matrix (Pearson Coefficient)</a:t>
            </a:r>
            <a:endParaRPr lang="en-US" sz="2800" i="1" dirty="0" smtClean="0">
              <a:sym typeface="Wingdings"/>
            </a:endParaRPr>
          </a:p>
        </p:txBody>
      </p:sp>
      <p:pic>
        <p:nvPicPr>
          <p:cNvPr id="7" name="Picture 6" descr="Screen Shot 2016-09-24 at 12.25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2019"/>
            <a:ext cx="9144000" cy="130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00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3" y="0"/>
            <a:ext cx="7825636" cy="8001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Study: Methyl </a:t>
            </a:r>
            <a:r>
              <a:rPr lang="en-US" dirty="0" err="1"/>
              <a:t>tert</a:t>
            </a:r>
            <a:r>
              <a:rPr lang="en-US" dirty="0"/>
              <a:t>-butyl ether (MTBE)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5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solidFill>
            <a:schemeClr val="bg1"/>
          </a:solidFill>
        </p:spPr>
        <p:txBody>
          <a:bodyPr/>
          <a:lstStyle/>
          <a:p>
            <a:fld id="{9FA4F563-5D7E-C24F-8DF0-355C4BD23FF4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 dirty="0">
              <a:solidFill>
                <a:srgbClr val="343434"/>
              </a:solid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48586"/>
            <a:ext cx="3462818" cy="23085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9204" y="3451572"/>
            <a:ext cx="6507983" cy="32699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699" y="843390"/>
            <a:ext cx="43561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2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1" y="0"/>
            <a:ext cx="7432249" cy="800100"/>
          </a:xfrm>
        </p:spPr>
        <p:txBody>
          <a:bodyPr>
            <a:normAutofit/>
          </a:bodyPr>
          <a:lstStyle/>
          <a:p>
            <a:r>
              <a:rPr lang="en-US" dirty="0"/>
              <a:t>Anaerobic </a:t>
            </a:r>
            <a:r>
              <a:rPr lang="en-US" dirty="0" smtClean="0"/>
              <a:t>degradation of MTBE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6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solidFill>
            <a:schemeClr val="bg1"/>
          </a:solidFill>
        </p:spPr>
        <p:txBody>
          <a:bodyPr/>
          <a:lstStyle/>
          <a:p>
            <a:fld id="{9FA4F563-5D7E-C24F-8DF0-355C4BD23FF4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 dirty="0">
              <a:solidFill>
                <a:srgbClr val="343434"/>
              </a:solidFill>
              <a:latin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09" y="1204531"/>
            <a:ext cx="3705603" cy="209128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4127216" y="1091358"/>
            <a:ext cx="5016784" cy="4617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125000"/>
              <a:buFont typeface="Arial"/>
              <a:buChar char="•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Lucida Grande"/>
              <a:buChar char="-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Hypothesis: </a:t>
            </a:r>
          </a:p>
          <a:p>
            <a:pPr marL="0" indent="0">
              <a:buNone/>
            </a:pPr>
            <a:r>
              <a:rPr lang="en-US" sz="2400" b="0" dirty="0" smtClean="0">
                <a:solidFill>
                  <a:schemeClr val="tx1"/>
                </a:solidFill>
              </a:rPr>
              <a:t>Long-term MTBE contamination will enrich for anaerobic microbial communities capable of utilizing MTBE for carbon and energy</a:t>
            </a:r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</p:txBody>
      </p:sp>
      <p:grpSp>
        <p:nvGrpSpPr>
          <p:cNvPr id="13" name="Group 12"/>
          <p:cNvGrpSpPr/>
          <p:nvPr/>
        </p:nvGrpSpPr>
        <p:grpSpPr>
          <a:xfrm>
            <a:off x="1058922" y="2947327"/>
            <a:ext cx="7798248" cy="3170099"/>
            <a:chOff x="1058922" y="2947327"/>
            <a:chExt cx="7798248" cy="3170099"/>
          </a:xfrm>
        </p:grpSpPr>
        <p:sp>
          <p:nvSpPr>
            <p:cNvPr id="9" name="TextBox 8"/>
            <p:cNvSpPr txBox="1"/>
            <p:nvPr/>
          </p:nvSpPr>
          <p:spPr>
            <a:xfrm>
              <a:off x="1058922" y="2947327"/>
              <a:ext cx="2036888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0" dirty="0" smtClean="0"/>
                <a:t>?</a:t>
              </a:r>
              <a:endParaRPr lang="en-US" sz="200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697283" y="3558541"/>
              <a:ext cx="6159887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2400" i="1" dirty="0">
                  <a:solidFill>
                    <a:srgbClr val="343434"/>
                  </a:solidFill>
                </a:rPr>
                <a:t>Little is known about the microbial species that can utilize MTBE or the anaerobic degradation </a:t>
              </a:r>
              <a:r>
                <a:rPr lang="en-US" sz="2400" i="1" dirty="0" smtClean="0">
                  <a:solidFill>
                    <a:srgbClr val="343434"/>
                  </a:solidFill>
                </a:rPr>
                <a:t>mechanisms</a:t>
              </a:r>
            </a:p>
            <a:p>
              <a:pPr lvl="0"/>
              <a:endParaRPr lang="en-US" sz="2400" i="1" dirty="0">
                <a:solidFill>
                  <a:srgbClr val="343434"/>
                </a:solidFill>
              </a:endParaRPr>
            </a:p>
            <a:p>
              <a:pPr lvl="0"/>
              <a:r>
                <a:rPr lang="en-US" sz="2400" i="1" dirty="0" smtClean="0">
                  <a:solidFill>
                    <a:srgbClr val="343434"/>
                  </a:solidFill>
                </a:rPr>
                <a:t>Likely includes </a:t>
              </a:r>
              <a:r>
                <a:rPr lang="en-US" sz="2400" b="1" i="1" dirty="0" err="1" smtClean="0">
                  <a:solidFill>
                    <a:srgbClr val="343434"/>
                  </a:solidFill>
                </a:rPr>
                <a:t>acetogenic</a:t>
              </a:r>
              <a:r>
                <a:rPr lang="en-US" sz="2400" b="1" i="1" dirty="0" smtClean="0">
                  <a:solidFill>
                    <a:srgbClr val="343434"/>
                  </a:solidFill>
                </a:rPr>
                <a:t> bacteria </a:t>
              </a:r>
              <a:r>
                <a:rPr lang="en-US" sz="2400" i="1" dirty="0" smtClean="0">
                  <a:solidFill>
                    <a:srgbClr val="343434"/>
                  </a:solidFill>
                </a:rPr>
                <a:t>coupled with </a:t>
              </a:r>
              <a:r>
                <a:rPr lang="en-US" sz="2400" i="1" dirty="0" smtClean="0">
                  <a:solidFill>
                    <a:srgbClr val="0000FF"/>
                  </a:solidFill>
                </a:rPr>
                <a:t>methanogens</a:t>
              </a:r>
              <a:r>
                <a:rPr lang="en-US" sz="2400" i="1" dirty="0" smtClean="0">
                  <a:solidFill>
                    <a:srgbClr val="343434"/>
                  </a:solidFill>
                </a:rPr>
                <a:t> or </a:t>
              </a:r>
              <a:r>
                <a:rPr lang="en-US" sz="2400" i="1" dirty="0" err="1" smtClean="0">
                  <a:solidFill>
                    <a:srgbClr val="FF0000"/>
                  </a:solidFill>
                </a:rPr>
                <a:t>sulfidogens</a:t>
              </a:r>
              <a:endParaRPr lang="en-US" sz="2400" i="1" dirty="0" smtClean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8540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1" y="0"/>
            <a:ext cx="7432249" cy="800100"/>
          </a:xfrm>
        </p:spPr>
        <p:txBody>
          <a:bodyPr>
            <a:normAutofit/>
          </a:bodyPr>
          <a:lstStyle/>
          <a:p>
            <a:r>
              <a:rPr lang="en-US" dirty="0"/>
              <a:t>Anaerobic </a:t>
            </a:r>
            <a:r>
              <a:rPr lang="en-US" dirty="0" smtClean="0"/>
              <a:t>degradation of MTBE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7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solidFill>
            <a:schemeClr val="bg1"/>
          </a:solidFill>
        </p:spPr>
        <p:txBody>
          <a:bodyPr/>
          <a:lstStyle/>
          <a:p>
            <a:fld id="{9FA4F563-5D7E-C24F-8DF0-355C4BD23FF4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 dirty="0">
              <a:solidFill>
                <a:srgbClr val="343434"/>
              </a:solidFill>
              <a:latin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0638" y="3924738"/>
            <a:ext cx="862653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Sediment </a:t>
            </a:r>
            <a:r>
              <a:rPr lang="en-US" sz="2800" dirty="0" err="1" smtClean="0">
                <a:solidFill>
                  <a:srgbClr val="0000FF"/>
                </a:solidFill>
              </a:rPr>
              <a:t>methanogenic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smtClean="0"/>
              <a:t>enrichment culture </a:t>
            </a:r>
          </a:p>
          <a:p>
            <a:r>
              <a:rPr lang="en-US" sz="2800" dirty="0" smtClean="0"/>
              <a:t>IMG Taxon ID: 3300005144</a:t>
            </a:r>
          </a:p>
          <a:p>
            <a:endParaRPr lang="en-US" sz="2800" dirty="0" smtClean="0"/>
          </a:p>
          <a:p>
            <a:r>
              <a:rPr lang="en-US" sz="2800" dirty="0" smtClean="0"/>
              <a:t>Sediment </a:t>
            </a:r>
            <a:r>
              <a:rPr lang="en-US" sz="2800" dirty="0" err="1" smtClean="0">
                <a:solidFill>
                  <a:srgbClr val="FF0000"/>
                </a:solidFill>
              </a:rPr>
              <a:t>sulfidogenic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smtClean="0"/>
              <a:t>enrichment </a:t>
            </a:r>
            <a:r>
              <a:rPr lang="en-US" sz="2800" dirty="0"/>
              <a:t>culture 	</a:t>
            </a:r>
            <a:endParaRPr lang="en-US" sz="2800" dirty="0" smtClean="0"/>
          </a:p>
          <a:p>
            <a:r>
              <a:rPr lang="en-US" sz="2800" dirty="0" smtClean="0"/>
              <a:t>IMG </a:t>
            </a:r>
            <a:r>
              <a:rPr lang="en-US" sz="2800" dirty="0"/>
              <a:t>Taxon ID: </a:t>
            </a:r>
            <a:r>
              <a:rPr lang="en-US" sz="2800" dirty="0" smtClean="0"/>
              <a:t>3300005254</a:t>
            </a:r>
            <a:endParaRPr lang="en-US" sz="2800" dirty="0"/>
          </a:p>
          <a:p>
            <a:endParaRPr lang="en-US" sz="2800" dirty="0" smtClean="0"/>
          </a:p>
        </p:txBody>
      </p:sp>
      <p:pic>
        <p:nvPicPr>
          <p:cNvPr id="7" name="Picture 6" descr="Screen Shot 2016-09-22 at 4.06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5559"/>
            <a:ext cx="9144000" cy="2334409"/>
          </a:xfrm>
          <a:prstGeom prst="rect">
            <a:avLst/>
          </a:prstGeom>
        </p:spPr>
      </p:pic>
      <p:pic>
        <p:nvPicPr>
          <p:cNvPr id="12" name="Picture 11" descr="Screen Shot 2016-09-22 at 4.09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5197"/>
            <a:ext cx="1661622" cy="1349541"/>
          </a:xfrm>
          <a:prstGeom prst="rect">
            <a:avLst/>
          </a:prstGeom>
        </p:spPr>
      </p:pic>
      <p:pic>
        <p:nvPicPr>
          <p:cNvPr id="13" name="Picture 12" descr="Screen Shot 2016-09-22 at 4.09.1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60" y="2981192"/>
            <a:ext cx="33147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0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1" y="0"/>
            <a:ext cx="7432249" cy="800100"/>
          </a:xfrm>
        </p:spPr>
        <p:txBody>
          <a:bodyPr>
            <a:normAutofit/>
          </a:bodyPr>
          <a:lstStyle/>
          <a:p>
            <a:r>
              <a:rPr lang="en-US" dirty="0"/>
              <a:t>Anaerobic </a:t>
            </a:r>
            <a:r>
              <a:rPr lang="en-US" dirty="0" smtClean="0"/>
              <a:t>degradation of MTBE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8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solidFill>
            <a:schemeClr val="bg1"/>
          </a:solidFill>
        </p:spPr>
        <p:txBody>
          <a:bodyPr/>
          <a:lstStyle/>
          <a:p>
            <a:fld id="{9FA4F563-5D7E-C24F-8DF0-355C4BD23FF4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 dirty="0">
              <a:solidFill>
                <a:srgbClr val="343434"/>
              </a:solidFill>
              <a:latin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2555" y="1027800"/>
            <a:ext cx="875990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Objectives:</a:t>
            </a:r>
          </a:p>
          <a:p>
            <a:r>
              <a:rPr lang="en-US" sz="2800" dirty="0" smtClean="0"/>
              <a:t>Explore </a:t>
            </a:r>
            <a:r>
              <a:rPr lang="en-US" sz="2800" dirty="0" err="1" smtClean="0">
                <a:solidFill>
                  <a:srgbClr val="0000FF"/>
                </a:solidFill>
              </a:rPr>
              <a:t>methanogenic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smtClean="0"/>
              <a:t>enrichment metagenome</a:t>
            </a:r>
          </a:p>
          <a:p>
            <a:pPr marL="285750" lvl="0" indent="-285750">
              <a:buFont typeface="Lucida Grande"/>
              <a:buChar char="➤"/>
            </a:pPr>
            <a:r>
              <a:rPr lang="en-US" sz="2800" i="1" dirty="0" smtClean="0"/>
              <a:t> Overview of metagenome</a:t>
            </a:r>
          </a:p>
          <a:p>
            <a:pPr marL="285750" lvl="0" indent="-285750">
              <a:buFont typeface="Lucida Grande"/>
              <a:buChar char="➤"/>
            </a:pPr>
            <a:r>
              <a:rPr lang="en-US" sz="2800" i="1" dirty="0" smtClean="0"/>
              <a:t> Phylogenetic distribution of genes </a:t>
            </a:r>
          </a:p>
          <a:p>
            <a:pPr marL="285750" lvl="0" indent="-285750">
              <a:buFont typeface="Lucida Grande"/>
              <a:buChar char="➤"/>
            </a:pPr>
            <a:r>
              <a:rPr lang="en-US" sz="2800" i="1" dirty="0" smtClean="0"/>
              <a:t> Functional profile using KEGG</a:t>
            </a:r>
          </a:p>
          <a:p>
            <a:pPr marL="742950" lvl="1" indent="-285750">
              <a:buFont typeface="Lucida Grande"/>
              <a:buChar char="➤"/>
            </a:pPr>
            <a:r>
              <a:rPr lang="en-US" sz="2800" i="1" dirty="0" smtClean="0"/>
              <a:t>Are functions for </a:t>
            </a:r>
            <a:r>
              <a:rPr lang="en-US" sz="2800" i="1" dirty="0" err="1" smtClean="0"/>
              <a:t>acetogenesis</a:t>
            </a:r>
            <a:r>
              <a:rPr lang="en-US" sz="2800" i="1" dirty="0" smtClean="0"/>
              <a:t> and </a:t>
            </a:r>
            <a:r>
              <a:rPr lang="en-US" sz="2800" i="1" dirty="0" err="1" smtClean="0"/>
              <a:t>methanogenesis</a:t>
            </a:r>
            <a:r>
              <a:rPr lang="en-US" sz="2800" i="1" dirty="0" smtClean="0"/>
              <a:t> present?</a:t>
            </a:r>
          </a:p>
          <a:p>
            <a:pPr lvl="0"/>
            <a:endParaRPr lang="en-US" sz="2800" i="1" dirty="0" smtClean="0"/>
          </a:p>
          <a:p>
            <a:pPr lvl="0"/>
            <a:r>
              <a:rPr lang="en-US" sz="2800" dirty="0" smtClean="0">
                <a:solidFill>
                  <a:srgbClr val="343434"/>
                </a:solidFill>
              </a:rPr>
              <a:t>Compare </a:t>
            </a:r>
            <a:r>
              <a:rPr lang="en-US" sz="2800" dirty="0" err="1" smtClean="0">
                <a:solidFill>
                  <a:srgbClr val="0000FF"/>
                </a:solidFill>
              </a:rPr>
              <a:t>methanogenic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smtClean="0">
                <a:solidFill>
                  <a:srgbClr val="343434"/>
                </a:solidFill>
              </a:rPr>
              <a:t>and </a:t>
            </a:r>
            <a:r>
              <a:rPr lang="en-US" sz="2800" dirty="0" err="1" smtClean="0">
                <a:solidFill>
                  <a:srgbClr val="FF0000"/>
                </a:solidFill>
              </a:rPr>
              <a:t>sulfidogenic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343434"/>
                </a:solidFill>
              </a:rPr>
              <a:t>enrichments</a:t>
            </a:r>
            <a:endParaRPr lang="en-US" sz="2800" i="1" dirty="0" smtClean="0"/>
          </a:p>
          <a:p>
            <a:pPr marL="285750" lvl="0" indent="-285750">
              <a:buFont typeface="Lucida Grande"/>
              <a:buChar char="➤"/>
            </a:pPr>
            <a:r>
              <a:rPr lang="en-US" sz="2800" i="1" dirty="0" smtClean="0"/>
              <a:t> Phylogenetic and functional differences</a:t>
            </a:r>
          </a:p>
        </p:txBody>
      </p:sp>
    </p:spTree>
    <p:extLst>
      <p:ext uri="{BB962C8B-B14F-4D97-AF65-F5344CB8AC3E}">
        <p14:creationId xmlns:p14="http://schemas.microsoft.com/office/powerpoint/2010/main" val="324212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5" y="0"/>
            <a:ext cx="7643294" cy="800100"/>
          </a:xfrm>
        </p:spPr>
        <p:txBody>
          <a:bodyPr>
            <a:normAutofit/>
          </a:bodyPr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9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solidFill>
            <a:schemeClr val="bg1"/>
          </a:solidFill>
        </p:spPr>
        <p:txBody>
          <a:bodyPr/>
          <a:lstStyle/>
          <a:p>
            <a:fld id="{9FA4F563-5D7E-C24F-8DF0-355C4BD23FF4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 dirty="0">
              <a:solidFill>
                <a:srgbClr val="343434"/>
              </a:solidFill>
              <a:latin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9121" y="966644"/>
            <a:ext cx="8556624" cy="50783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Explore </a:t>
            </a:r>
            <a:r>
              <a:rPr lang="en-US" b="1" dirty="0" err="1" smtClean="0"/>
              <a:t>Methanogenic</a:t>
            </a:r>
            <a:r>
              <a:rPr lang="en-US" b="1" dirty="0" smtClean="0"/>
              <a:t> Enrichment Metagenome (IMG Taxon ID: 3300005144)</a:t>
            </a:r>
          </a:p>
          <a:p>
            <a:pPr marL="285750" indent="-285750">
              <a:buFont typeface="Lucida Grande"/>
              <a:buChar char="➤"/>
            </a:pPr>
            <a:r>
              <a:rPr lang="en-US" b="1" dirty="0" smtClean="0"/>
              <a:t> </a:t>
            </a:r>
            <a:r>
              <a:rPr lang="en-US" i="1" dirty="0" smtClean="0"/>
              <a:t>Quick Genome Search</a:t>
            </a:r>
          </a:p>
          <a:p>
            <a:pPr marL="285750" indent="-285750">
              <a:buFont typeface="Lucida Grande"/>
              <a:buChar char="➤"/>
            </a:pPr>
            <a:endParaRPr lang="en-US" b="1" i="1" dirty="0"/>
          </a:p>
          <a:p>
            <a:pPr marL="285750" indent="-285750">
              <a:buFont typeface="Lucida Grande"/>
              <a:buChar char="➤"/>
            </a:pPr>
            <a:endParaRPr lang="en-US" b="1" i="1" dirty="0" smtClean="0"/>
          </a:p>
          <a:p>
            <a:pPr marL="285750" indent="-285750">
              <a:buFont typeface="Lucida Grande"/>
              <a:buChar char="➤"/>
            </a:pPr>
            <a:endParaRPr lang="en-US" b="1" i="1" dirty="0"/>
          </a:p>
          <a:p>
            <a:pPr marL="285750" indent="-285750">
              <a:buFont typeface="Lucida Grande"/>
              <a:buChar char="➤"/>
            </a:pPr>
            <a:endParaRPr lang="en-US" b="1" i="1" dirty="0" smtClean="0"/>
          </a:p>
          <a:p>
            <a:pPr marL="285750" indent="-285750">
              <a:buFont typeface="Lucida Grande"/>
              <a:buChar char="➤"/>
            </a:pPr>
            <a:endParaRPr lang="en-US" b="1" i="1" dirty="0"/>
          </a:p>
          <a:p>
            <a:pPr marL="285750" indent="-285750">
              <a:buFont typeface="Lucida Grande"/>
              <a:buChar char="➤"/>
            </a:pPr>
            <a:endParaRPr lang="en-US" b="1" i="1" dirty="0" smtClean="0"/>
          </a:p>
          <a:p>
            <a:pPr marL="285750" indent="-285750">
              <a:buFont typeface="Lucida Grande"/>
              <a:buChar char="➤"/>
            </a:pPr>
            <a:endParaRPr lang="en-US" b="1" i="1" dirty="0"/>
          </a:p>
          <a:p>
            <a:pPr marL="285750" indent="-285750">
              <a:buFont typeface="Lucida Grande"/>
              <a:buChar char="➤"/>
            </a:pPr>
            <a:endParaRPr lang="en-US" b="1" i="1" dirty="0" smtClean="0"/>
          </a:p>
          <a:p>
            <a:pPr marL="285750" indent="-285750">
              <a:buFont typeface="Lucida Grande"/>
              <a:buChar char="➤"/>
            </a:pPr>
            <a:endParaRPr lang="en-US" b="1" i="1" dirty="0"/>
          </a:p>
          <a:p>
            <a:pPr marL="285750" indent="-285750">
              <a:buFont typeface="Lucida Grande"/>
              <a:buChar char="➤"/>
            </a:pPr>
            <a:endParaRPr lang="en-US" b="1" i="1" dirty="0" smtClean="0"/>
          </a:p>
          <a:p>
            <a:pPr marL="285750" indent="-285750">
              <a:buFont typeface="Lucida Grande"/>
              <a:buChar char="➤"/>
            </a:pPr>
            <a:endParaRPr lang="en-US" b="1" i="1" dirty="0"/>
          </a:p>
          <a:p>
            <a:pPr marL="285750" indent="-285750">
              <a:buFont typeface="Lucida Grande"/>
              <a:buChar char="➤"/>
            </a:pPr>
            <a:endParaRPr lang="en-US" b="1" i="1" dirty="0" smtClean="0"/>
          </a:p>
          <a:p>
            <a:pPr marL="285750" indent="-285750">
              <a:buFont typeface="Lucida Grande"/>
              <a:buChar char="➤"/>
            </a:pPr>
            <a:endParaRPr lang="en-US" b="1" i="1" dirty="0"/>
          </a:p>
          <a:p>
            <a:pPr marL="285750" indent="-285750">
              <a:buFont typeface="Lucida Grande"/>
              <a:buChar char="➤"/>
            </a:pPr>
            <a:endParaRPr lang="en-US" b="1" i="1" dirty="0" smtClean="0"/>
          </a:p>
          <a:p>
            <a:pPr marL="285750" indent="-285750">
              <a:buFont typeface="Lucida Grande"/>
              <a:buChar char="➤"/>
            </a:pPr>
            <a:r>
              <a:rPr lang="en-US" i="1" dirty="0" smtClean="0"/>
              <a:t>Link out to GOLD metadata: GOLD Project ID, GOLD Analysis Project ID</a:t>
            </a:r>
          </a:p>
          <a:p>
            <a:pPr marL="285750" indent="-285750">
              <a:buFont typeface="Lucida Grande"/>
              <a:buChar char="➤"/>
            </a:pPr>
            <a:r>
              <a:rPr lang="en-US" i="1" dirty="0" smtClean="0"/>
              <a:t>Link out to JGI Portal for data download</a:t>
            </a:r>
            <a:endParaRPr lang="en-US" dirty="0"/>
          </a:p>
        </p:txBody>
      </p:sp>
      <p:pic>
        <p:nvPicPr>
          <p:cNvPr id="8" name="Picture 7" descr="Screen Shot 2016-09-22 at 9.03.4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21" y="1612975"/>
            <a:ext cx="5216145" cy="367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JGI_Science_Template_092313">
  <a:themeElements>
    <a:clrScheme name="JGI_Science">
      <a:dk1>
        <a:srgbClr val="343434"/>
      </a:dk1>
      <a:lt1>
        <a:sysClr val="window" lastClr="FFFFFF"/>
      </a:lt1>
      <a:dk2>
        <a:srgbClr val="5A5A5A"/>
      </a:dk2>
      <a:lt2>
        <a:srgbClr val="F0F0F0"/>
      </a:lt2>
      <a:accent1>
        <a:srgbClr val="44687D"/>
      </a:accent1>
      <a:accent2>
        <a:srgbClr val="D3691B"/>
      </a:accent2>
      <a:accent3>
        <a:srgbClr val="609A3E"/>
      </a:accent3>
      <a:accent4>
        <a:srgbClr val="FDBA4D"/>
      </a:accent4>
      <a:accent5>
        <a:srgbClr val="919090"/>
      </a:accent5>
      <a:accent6>
        <a:srgbClr val="E9E7E7"/>
      </a:accent6>
      <a:hlink>
        <a:srgbClr val="507896"/>
      </a:hlink>
      <a:folHlink>
        <a:srgbClr val="44687D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44471</TotalTime>
  <Words>898</Words>
  <Application>Microsoft Office PowerPoint</Application>
  <PresentationFormat>On-screen Show (4:3)</PresentationFormat>
  <Paragraphs>274</Paragraphs>
  <Slides>41</Slides>
  <Notes>41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JGI_Science_Template_092313</vt:lpstr>
      <vt:lpstr>Introduction to  Metagenome Analysis and Tools in IMG</vt:lpstr>
      <vt:lpstr>img.jgi.doe.gov</vt:lpstr>
      <vt:lpstr>img.jgi.doe.gov</vt:lpstr>
      <vt:lpstr>img.jgi.doe.gov</vt:lpstr>
      <vt:lpstr>Case Study: Methyl tert-butyl ether (MTBE) </vt:lpstr>
      <vt:lpstr>Anaerobic degradation of MTBE</vt:lpstr>
      <vt:lpstr>Anaerobic degradation of MTBE</vt:lpstr>
      <vt:lpstr>Anaerobic degradation of MTBE</vt:lpstr>
      <vt:lpstr>Live Demo</vt:lpstr>
      <vt:lpstr>Live Demo</vt:lpstr>
      <vt:lpstr>Live Demo</vt:lpstr>
      <vt:lpstr>Live Demo</vt:lpstr>
      <vt:lpstr>Live Demo</vt:lpstr>
      <vt:lpstr>Live Demo</vt:lpstr>
      <vt:lpstr>Live Demo</vt:lpstr>
      <vt:lpstr>Live Demo</vt:lpstr>
      <vt:lpstr>Live Demo</vt:lpstr>
      <vt:lpstr>Live Demo</vt:lpstr>
      <vt:lpstr>Live Demo</vt:lpstr>
      <vt:lpstr>Live Demo</vt:lpstr>
      <vt:lpstr>Live Demo</vt:lpstr>
      <vt:lpstr>Live Demo</vt:lpstr>
      <vt:lpstr>Live Demo</vt:lpstr>
      <vt:lpstr>Live Demo</vt:lpstr>
      <vt:lpstr>Live Demo</vt:lpstr>
      <vt:lpstr>Live Demo</vt:lpstr>
      <vt:lpstr>Live Demo</vt:lpstr>
      <vt:lpstr>Live Demo</vt:lpstr>
      <vt:lpstr>Case Study: Depth profile at St. ALOHA</vt:lpstr>
      <vt:lpstr>Case Study: Depth profile at St. ALOHA</vt:lpstr>
      <vt:lpstr>Case Study: Depth profile at St. ALOHA</vt:lpstr>
      <vt:lpstr>Case Study: Depth profile at St. ALOHA</vt:lpstr>
      <vt:lpstr>Case Study: Depth profile at St. ALOHA</vt:lpstr>
      <vt:lpstr>Case Study: Depth profile at St. ALOHA</vt:lpstr>
      <vt:lpstr>Case Study: Depth profile at St. ALOHA</vt:lpstr>
      <vt:lpstr>Case Study: Depth profile at St. ALOHA</vt:lpstr>
      <vt:lpstr>Case Study: Depth profile at St. ALOHA</vt:lpstr>
      <vt:lpstr>Case Study: Depth profile at St. ALOHA</vt:lpstr>
      <vt:lpstr>Case Study: Depth profile at St. ALOHA</vt:lpstr>
      <vt:lpstr>Case Study: Depth profile at St. ALOHA</vt:lpstr>
      <vt:lpstr>Case Study: Depth profile at St. ALOHA</vt:lpstr>
    </vt:vector>
  </TitlesOfParts>
  <Company>JGI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Novel phyla identified using 16S rRNA</dc:title>
  <dc:creator>Emiley Eloe-Fadrosh</dc:creator>
  <cp:lastModifiedBy>Nikos</cp:lastModifiedBy>
  <cp:revision>173</cp:revision>
  <cp:lastPrinted>2014-12-02T18:01:58Z</cp:lastPrinted>
  <dcterms:created xsi:type="dcterms:W3CDTF">2014-11-10T21:19:18Z</dcterms:created>
  <dcterms:modified xsi:type="dcterms:W3CDTF">2016-09-27T08:48:15Z</dcterms:modified>
</cp:coreProperties>
</file>